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5"/>
  </p:notesMasterIdLst>
  <p:handoutMasterIdLst>
    <p:handoutMasterId r:id="rId26"/>
  </p:handoutMasterIdLst>
  <p:sldIdLst>
    <p:sldId id="2096" r:id="rId2"/>
    <p:sldId id="357" r:id="rId3"/>
    <p:sldId id="359" r:id="rId4"/>
    <p:sldId id="2103" r:id="rId5"/>
    <p:sldId id="379" r:id="rId6"/>
    <p:sldId id="2099" r:id="rId7"/>
    <p:sldId id="2097" r:id="rId8"/>
    <p:sldId id="380" r:id="rId9"/>
    <p:sldId id="381" r:id="rId10"/>
    <p:sldId id="383" r:id="rId11"/>
    <p:sldId id="385" r:id="rId12"/>
    <p:sldId id="387" r:id="rId13"/>
    <p:sldId id="388" r:id="rId14"/>
    <p:sldId id="2098" r:id="rId15"/>
    <p:sldId id="389" r:id="rId16"/>
    <p:sldId id="391" r:id="rId17"/>
    <p:sldId id="390" r:id="rId18"/>
    <p:sldId id="2101" r:id="rId19"/>
    <p:sldId id="2102" r:id="rId20"/>
    <p:sldId id="2104" r:id="rId21"/>
    <p:sldId id="392" r:id="rId22"/>
    <p:sldId id="382" r:id="rId23"/>
    <p:sldId id="374" r:id="rId24"/>
  </p:sldIdLst>
  <p:sldSz cx="12192000" cy="6858000"/>
  <p:notesSz cx="6997700" cy="9283700"/>
  <p:embeddedFontLst>
    <p:embeddedFont>
      <p:font typeface="본고딕 KR Regular" panose="020B0604020202020204" charset="-128"/>
      <p:regular r:id="rId27"/>
    </p:embeddedFont>
    <p:embeddedFont>
      <p:font typeface="Amaranth" panose="020B0604020202020204" charset="0"/>
      <p:regular r:id="rId28"/>
      <p:bold r:id="rId29"/>
      <p:boldItalic r:id="rId30"/>
    </p:embeddedFont>
    <p:embeddedFont>
      <p:font typeface="Britannic Bold" panose="020B0903060703020204" pitchFamily="3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1D9"/>
    <a:srgbClr val="DDB0FF"/>
    <a:srgbClr val="99E3FF"/>
    <a:srgbClr val="FCE5D6"/>
    <a:srgbClr val="FFF2CD"/>
    <a:srgbClr val="00BAFF"/>
    <a:srgbClr val="B14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EC90C3-6DE7-415B-ABAE-44E86A0F3B5C}" v="44" dt="2022-03-21T07:50:51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0" autoAdjust="0"/>
    <p:restoredTop sz="86381" autoAdjust="0"/>
  </p:normalViewPr>
  <p:slideViewPr>
    <p:cSldViewPr snapToGrid="0">
      <p:cViewPr varScale="1">
        <p:scale>
          <a:sx n="89" d="100"/>
          <a:sy n="89" d="100"/>
        </p:scale>
        <p:origin x="44" y="5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5" d="100"/>
          <a:sy n="105" d="100"/>
        </p:scale>
        <p:origin x="3798" y="1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손수민" userId="S::ssmin1215@o365.skku.edu::891547d1-23f4-4fc7-bb9d-3673ba9c4b28" providerId="AD" clId="Web-{4CEC90C3-6DE7-415B-ABAE-44E86A0F3B5C}"/>
    <pc:docChg chg="modSld">
      <pc:chgData name="손수민" userId="S::ssmin1215@o365.skku.edu::891547d1-23f4-4fc7-bb9d-3673ba9c4b28" providerId="AD" clId="Web-{4CEC90C3-6DE7-415B-ABAE-44E86A0F3B5C}" dt="2022-03-21T07:50:51.574" v="40" actId="20577"/>
      <pc:docMkLst>
        <pc:docMk/>
      </pc:docMkLst>
      <pc:sldChg chg="modSp">
        <pc:chgData name="손수민" userId="S::ssmin1215@o365.skku.edu::891547d1-23f4-4fc7-bb9d-3673ba9c4b28" providerId="AD" clId="Web-{4CEC90C3-6DE7-415B-ABAE-44E86A0F3B5C}" dt="2022-03-21T07:44:29.065" v="12" actId="20577"/>
        <pc:sldMkLst>
          <pc:docMk/>
          <pc:sldMk cId="2982426664" sldId="357"/>
        </pc:sldMkLst>
        <pc:spChg chg="mod">
          <ac:chgData name="손수민" userId="S::ssmin1215@o365.skku.edu::891547d1-23f4-4fc7-bb9d-3673ba9c4b28" providerId="AD" clId="Web-{4CEC90C3-6DE7-415B-ABAE-44E86A0F3B5C}" dt="2022-03-21T07:44:29.065" v="12" actId="20577"/>
          <ac:spMkLst>
            <pc:docMk/>
            <pc:sldMk cId="2982426664" sldId="357"/>
            <ac:spMk id="3" creationId="{45D234AC-2EF1-453F-BB7E-F6EB675ACFBE}"/>
          </ac:spMkLst>
        </pc:spChg>
      </pc:sldChg>
      <pc:sldChg chg="modSp">
        <pc:chgData name="손수민" userId="S::ssmin1215@o365.skku.edu::891547d1-23f4-4fc7-bb9d-3673ba9c4b28" providerId="AD" clId="Web-{4CEC90C3-6DE7-415B-ABAE-44E86A0F3B5C}" dt="2022-03-21T07:50:51.574" v="40" actId="20577"/>
        <pc:sldMkLst>
          <pc:docMk/>
          <pc:sldMk cId="2210285123" sldId="382"/>
        </pc:sldMkLst>
        <pc:spChg chg="mod">
          <ac:chgData name="손수민" userId="S::ssmin1215@o365.skku.edu::891547d1-23f4-4fc7-bb9d-3673ba9c4b28" providerId="AD" clId="Web-{4CEC90C3-6DE7-415B-ABAE-44E86A0F3B5C}" dt="2022-03-21T07:50:51.574" v="40" actId="20577"/>
          <ac:spMkLst>
            <pc:docMk/>
            <pc:sldMk cId="2210285123" sldId="382"/>
            <ac:spMk id="3" creationId="{3AC723D2-86D0-422A-8E1C-6C00860D650B}"/>
          </ac:spMkLst>
        </pc:spChg>
      </pc:sldChg>
      <pc:sldChg chg="modSp">
        <pc:chgData name="손수민" userId="S::ssmin1215@o365.skku.edu::891547d1-23f4-4fc7-bb9d-3673ba9c4b28" providerId="AD" clId="Web-{4CEC90C3-6DE7-415B-ABAE-44E86A0F3B5C}" dt="2022-03-21T07:44:52.034" v="16" actId="14100"/>
        <pc:sldMkLst>
          <pc:docMk/>
          <pc:sldMk cId="3684085071" sldId="2103"/>
        </pc:sldMkLst>
        <pc:spChg chg="mod">
          <ac:chgData name="손수민" userId="S::ssmin1215@o365.skku.edu::891547d1-23f4-4fc7-bb9d-3673ba9c4b28" providerId="AD" clId="Web-{4CEC90C3-6DE7-415B-ABAE-44E86A0F3B5C}" dt="2022-03-21T07:44:52.034" v="16" actId="14100"/>
          <ac:spMkLst>
            <pc:docMk/>
            <pc:sldMk cId="3684085071" sldId="2103"/>
            <ac:spMk id="10" creationId="{71468F17-4EAB-47C0-81DA-C0F7ADEF2F36}"/>
          </ac:spMkLst>
        </pc:spChg>
      </pc:sldChg>
      <pc:sldChg chg="modSp">
        <pc:chgData name="손수민" userId="S::ssmin1215@o365.skku.edu::891547d1-23f4-4fc7-bb9d-3673ba9c4b28" providerId="AD" clId="Web-{4CEC90C3-6DE7-415B-ABAE-44E86A0F3B5C}" dt="2022-03-21T07:49:41.479" v="24" actId="20577"/>
        <pc:sldMkLst>
          <pc:docMk/>
          <pc:sldMk cId="1149926686" sldId="2104"/>
        </pc:sldMkLst>
        <pc:spChg chg="mod">
          <ac:chgData name="손수민" userId="S::ssmin1215@o365.skku.edu::891547d1-23f4-4fc7-bb9d-3673ba9c4b28" providerId="AD" clId="Web-{4CEC90C3-6DE7-415B-ABAE-44E86A0F3B5C}" dt="2022-03-21T07:49:41.479" v="24" actId="20577"/>
          <ac:spMkLst>
            <pc:docMk/>
            <pc:sldMk cId="1149926686" sldId="2104"/>
            <ac:spMk id="3" creationId="{22C47BE4-FC43-4392-ACCF-E67022E43CD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maranth" panose="02000503000000020004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3988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47680-5B45-4075-8EF5-A6499484B3D5}" type="datetimeFigureOut">
              <a:rPr lang="en-US" smtClean="0">
                <a:latin typeface="Amaranth" panose="02000503000000020004" pitchFamily="50" charset="0"/>
              </a:rPr>
              <a:t>3/21/2022</a:t>
            </a:fld>
            <a:endParaRPr lang="en-US" dirty="0">
              <a:latin typeface="Amaranth" panose="02000503000000020004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maranth" panose="02000503000000020004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3988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86DFC2-323F-45CF-9F5E-8362F361C984}" type="slidenum">
              <a:rPr lang="en-US" smtClean="0">
                <a:latin typeface="Amaranth" panose="02000503000000020004" pitchFamily="50" charset="0"/>
              </a:rPr>
              <a:t>‹#›</a:t>
            </a:fld>
            <a:endParaRPr lang="en-US" dirty="0">
              <a:latin typeface="Amaranth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6855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3744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7BC75996-6902-45E1-91B2-84002FE0FDDD}" type="datetimeFigureOut">
              <a:rPr lang="ko-KR" altLang="en-US" smtClean="0"/>
              <a:pPr/>
              <a:t>2022-03-21</a:t>
            </a:fld>
            <a:endParaRPr lang="ko-KR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1160463"/>
            <a:ext cx="5572125" cy="3133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31" tIns="46516" rIns="93031" bIns="46516" rtlCol="0" anchor="ctr"/>
          <a:lstStyle/>
          <a:p>
            <a:endParaRPr lang="ko-KR" alt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9770" y="4467781"/>
            <a:ext cx="5598160" cy="3655457"/>
          </a:xfrm>
          <a:prstGeom prst="rect">
            <a:avLst/>
          </a:prstGeom>
        </p:spPr>
        <p:txBody>
          <a:bodyPr vert="horz" lIns="93031" tIns="46516" rIns="93031" bIns="46516" rtlCol="0"/>
          <a:lstStyle/>
          <a:p>
            <a:pPr lvl="0"/>
            <a:r>
              <a:rPr lang="en-US" altLang="ko-KR" dirty="0"/>
              <a:t>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l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3744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r">
              <a:defRPr sz="1200">
                <a:latin typeface="본고딕 KR Regular" panose="020B0500000000000000" pitchFamily="34" charset="-127"/>
                <a:ea typeface="본고딕 KR Regular" panose="020B0500000000000000" pitchFamily="34" charset="-127"/>
              </a:defRPr>
            </a:lvl1pPr>
          </a:lstStyle>
          <a:p>
            <a:fld id="{AC3B06DF-F96A-40D8-B2BA-ACB7EF14802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7953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본고딕 KR Regular" panose="020B0500000000000000" pitchFamily="34" charset="-127"/>
        <a:ea typeface="본고딕 KR Regular" panose="020B0500000000000000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89159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91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4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5" indent="0" algn="ctr"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735432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354157"/>
            <a:ext cx="3932237" cy="2140168"/>
          </a:xfrm>
        </p:spPr>
        <p:txBody>
          <a:bodyPr anchor="b">
            <a:noAutofit/>
          </a:bodyPr>
          <a:lstStyle>
            <a:lvl1pPr latinLnBrk="0">
              <a:defRPr sz="3600" b="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67299" y="282035"/>
            <a:ext cx="6232071" cy="6439444"/>
          </a:xfrm>
        </p:spPr>
        <p:txBody>
          <a:bodyPr>
            <a:normAutofit/>
          </a:bodyPr>
          <a:lstStyle>
            <a:lvl1pPr marL="274320" indent="-274320" defTabSz="228600" latinLnBrk="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600" b="0" i="0">
                <a:latin typeface="Consolas" panose="020B0609020204030204" pitchFamily="49" charset="0"/>
                <a:ea typeface="Consolas" panose="020B0609020204030204" pitchFamily="49" charset="0"/>
                <a:cs typeface="Consolas" panose="020B0609020204030204" pitchFamily="49" charset="0"/>
              </a:defRPr>
            </a:lvl1pPr>
            <a:lvl2pPr marL="868663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400"/>
            </a:lvl2pPr>
            <a:lvl3pPr marL="1371577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000"/>
            </a:lvl3pPr>
            <a:lvl4pPr marL="1714466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4pPr>
            <a:lvl5pPr marL="2171655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556231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latinLnBrk="0">
              <a:defRPr sz="2400"/>
            </a:lvl1pPr>
            <a:lvl2pPr latinLnBrk="0">
              <a:defRPr sz="2000"/>
            </a:lvl2pPr>
            <a:lvl3pPr latinLnBrk="0">
              <a:defRPr sz="1800"/>
            </a:lvl3pPr>
            <a:lvl4pPr latinLnBrk="0">
              <a:defRPr sz="1600"/>
            </a:lvl4pPr>
            <a:lvl5pPr latinLnBrk="0"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766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 marL="273600" indent="-273600" latinLnBrk="0">
              <a:buFont typeface="+mj-lt"/>
              <a:buAutoNum type="arabicPeriod"/>
              <a:defRPr sz="2400"/>
            </a:lvl1pPr>
            <a:lvl2pPr marL="687600" indent="-273600" latinLnBrk="0">
              <a:buFont typeface="+mj-lt"/>
              <a:buAutoNum type="arabicPeriod"/>
              <a:defRPr sz="2000"/>
            </a:lvl2pPr>
            <a:lvl3pPr marL="1144800" indent="-230400" latinLnBrk="0">
              <a:buFont typeface="+mj-lt"/>
              <a:buAutoNum type="arabicPeriod"/>
              <a:defRPr sz="1800"/>
            </a:lvl3pPr>
            <a:lvl4pPr latinLnBrk="0"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594302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List Black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>
            <a:lvl1pPr latinLnBrk="0"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 latinLnBrk="0">
              <a:defRPr>
                <a:solidFill>
                  <a:schemeClr val="bg1">
                    <a:lumMod val="85000"/>
                  </a:schemeClr>
                </a:solidFill>
              </a:defRPr>
            </a:lvl2pPr>
            <a:lvl3pPr latinLnBrk="0"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 latinLnBrk="0"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 latinLnBrk="0"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18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1839736"/>
            <a:ext cx="10515600" cy="2127254"/>
          </a:xfrm>
        </p:spPr>
        <p:txBody>
          <a:bodyPr>
            <a:no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838200" y="4079526"/>
            <a:ext cx="10515600" cy="227682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4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 latinLnBrk="0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1" y="4814761"/>
            <a:ext cx="10515600" cy="1274893"/>
          </a:xfrm>
        </p:spPr>
        <p:txBody>
          <a:bodyPr>
            <a:normAutofit/>
          </a:bodyPr>
          <a:lstStyle>
            <a:lvl1pPr marL="0" indent="0" latinLnBrk="0" hangingPunct="1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3617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ctr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633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t"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78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9" y="1778399"/>
            <a:ext cx="5157787" cy="648001"/>
          </a:xfrm>
        </p:spPr>
        <p:txBody>
          <a:bodyPr anchor="ctr">
            <a:normAutofit/>
          </a:bodyPr>
          <a:lstStyle>
            <a:lvl1pPr marL="0" indent="0" latinLnBrk="0">
              <a:buNone/>
              <a:defRPr sz="2800" b="1" baseline="0">
                <a:latin typeface="+mj-lt"/>
                <a:ea typeface="+mj-ea"/>
                <a:cs typeface="SirinStencil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2" y="1778399"/>
            <a:ext cx="5183188" cy="648001"/>
          </a:xfrm>
        </p:spPr>
        <p:txBody>
          <a:bodyPr anchor="ctr">
            <a:normAutofit/>
          </a:bodyPr>
          <a:lstStyle>
            <a:lvl1pPr marL="0" indent="0">
              <a:buNone/>
              <a:defRPr lang="en-US" altLang="ko-KR" sz="2800" b="1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Monoton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marL="0" lv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>
            <a:normAutofit/>
          </a:bodyPr>
          <a:lstStyle>
            <a:lvl1pPr latinLnBrk="0">
              <a:defRPr sz="2000"/>
            </a:lvl1pPr>
            <a:lvl2pPr latinLnBrk="0">
              <a:defRPr sz="1800"/>
            </a:lvl2pPr>
            <a:lvl3pPr latinLnBrk="0">
              <a:defRPr sz="1600"/>
            </a:lvl3pPr>
            <a:lvl4pPr latinLnBrk="0">
              <a:defRPr sz="1400"/>
            </a:lvl4pPr>
            <a:lvl5pPr latinLnBrk="0">
              <a:defRPr sz="14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044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638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D17A344-6D7C-4984-BF17-9AE7BEB57807}"/>
              </a:ext>
            </a:extLst>
          </p:cNvPr>
          <p:cNvGrpSpPr/>
          <p:nvPr userDrawn="1"/>
        </p:nvGrpSpPr>
        <p:grpSpPr>
          <a:xfrm>
            <a:off x="0" y="6516093"/>
            <a:ext cx="1716737" cy="313861"/>
            <a:chOff x="9574310" y="475081"/>
            <a:chExt cx="1716737" cy="313861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801D1905-60D7-4932-BD69-3101B5A05C21}"/>
                </a:ext>
              </a:extLst>
            </p:cNvPr>
            <p:cNvCxnSpPr>
              <a:cxnSpLocks/>
            </p:cNvCxnSpPr>
            <p:nvPr/>
          </p:nvCxnSpPr>
          <p:spPr>
            <a:xfrm>
              <a:off x="11291047" y="488011"/>
              <a:ext cx="0" cy="288000"/>
            </a:xfrm>
            <a:prstGeom prst="line">
              <a:avLst/>
            </a:prstGeom>
            <a:ln w="28575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바닥글 개체 틀 3">
              <a:extLst>
                <a:ext uri="{FF2B5EF4-FFF2-40B4-BE49-F238E27FC236}">
                  <a16:creationId xmlns:a16="http://schemas.microsoft.com/office/drawing/2014/main" id="{ECA9A5FF-CD52-47B4-B8AE-FC54A2D3B886}"/>
                </a:ext>
              </a:extLst>
            </p:cNvPr>
            <p:cNvSpPr txBox="1">
              <a:spLocks/>
            </p:cNvSpPr>
            <p:nvPr/>
          </p:nvSpPr>
          <p:spPr>
            <a:xfrm>
              <a:off x="9574310" y="475081"/>
              <a:ext cx="1689841" cy="313861"/>
            </a:xfrm>
            <a:prstGeom prst="rect">
              <a:avLst/>
            </a:prstGeom>
            <a:ln w="28575" cap="flat" cmpd="sng" algn="ctr">
              <a:noFill/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solidFill>
                    <a:schemeClr val="tx1"/>
                  </a:solidFill>
                </a:rPr>
                <a:t>Hacker’s In </a:t>
              </a:r>
              <a:r>
                <a:rPr lang="en-US" altLang="ko-KR" dirty="0" err="1">
                  <a:solidFill>
                    <a:schemeClr val="tx1"/>
                  </a:solidFill>
                </a:rPr>
                <a:t>inTrusion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6CA62D2-8D3B-472E-A60D-AE93019400FD}"/>
              </a:ext>
            </a:extLst>
          </p:cNvPr>
          <p:cNvSpPr txBox="1"/>
          <p:nvPr userDrawn="1"/>
        </p:nvSpPr>
        <p:spPr>
          <a:xfrm>
            <a:off x="1689841" y="6516093"/>
            <a:ext cx="527482" cy="313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B15BF13-0622-4A59-B29F-164774F9CAD9}" type="slidenum">
              <a:rPr lang="ko-KR" altLang="en-US" sz="1400" b="1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pPr algn="ctr"/>
              <a:t>‹#›</a:t>
            </a:fld>
            <a:endParaRPr lang="ko-KR" altLang="en-US" sz="1400" b="1" kern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948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71" r:id="rId8"/>
    <p:sldLayoutId id="2147483667" r:id="rId9"/>
    <p:sldLayoutId id="2147483668" r:id="rId10"/>
    <p:sldLayoutId id="2147483669" r:id="rId11"/>
    <p:sldLayoutId id="214748367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hf hdr="0" dt="0"/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000" b="0" kern="1200" spc="100" baseline="0">
          <a:solidFill>
            <a:schemeClr val="tx1"/>
          </a:solidFill>
          <a:latin typeface="+mj-lt"/>
          <a:ea typeface="+mj-ea"/>
          <a:cs typeface="Bungee Shade" charset="0"/>
        </a:defRPr>
      </a:lvl1pPr>
    </p:titleStyle>
    <p:bodyStyle>
      <a:lvl1pPr marL="274320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FF3300"/>
        </a:buClr>
        <a:buFont typeface="Arial" panose="020B0604020202020204" pitchFamily="34" charset="0"/>
        <a:buChar char="•"/>
        <a:defRPr sz="2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1pPr>
      <a:lvl2pPr marL="685783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50"/>
        </a:buClr>
        <a:buFont typeface="Wingdings" panose="05000000000000000000" pitchFamily="2" charset="2"/>
        <a:buChar char=""/>
        <a:defRPr sz="20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2pPr>
      <a:lvl3pPr marL="1142971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F0"/>
        </a:buClr>
        <a:buFont typeface="Arial" panose="020B0604020202020204" pitchFamily="34" charset="0"/>
        <a:buChar char="•"/>
        <a:defRPr sz="18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3pPr>
      <a:lvl4pPr marL="1600160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4pPr>
      <a:lvl5pPr marL="2057349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B3880A-7533-4992-8F43-AF36BA4CA9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WSL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C8505D-4F40-463D-BCB8-5EC257FC7E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91597"/>
            <a:ext cx="9144000" cy="1844039"/>
          </a:xfrm>
        </p:spPr>
        <p:txBody>
          <a:bodyPr>
            <a:normAutofit/>
          </a:bodyPr>
          <a:lstStyle/>
          <a:p>
            <a:r>
              <a:rPr lang="en-US" altLang="ko-KR" dirty="0"/>
              <a:t>Project Seminar</a:t>
            </a:r>
          </a:p>
          <a:p>
            <a:r>
              <a:rPr lang="en-US" altLang="ko-KR" dirty="0"/>
              <a:t>22.03.21</a:t>
            </a:r>
          </a:p>
          <a:p>
            <a:r>
              <a:rPr lang="en-US" altLang="ko-KR" dirty="0" err="1"/>
              <a:t>Sumin</a:t>
            </a:r>
            <a:r>
              <a:rPr lang="en-US" altLang="ko-KR" dirty="0"/>
              <a:t> Sohn</a:t>
            </a:r>
          </a:p>
        </p:txBody>
      </p:sp>
    </p:spTree>
    <p:extLst>
      <p:ext uri="{BB962C8B-B14F-4D97-AF65-F5344CB8AC3E}">
        <p14:creationId xmlns:p14="http://schemas.microsoft.com/office/powerpoint/2010/main" val="7630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69AC6D94-CEC9-4D87-B5C4-1563725F9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Pico Providers</a:t>
            </a:r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8192437C-51F7-49EB-92B0-306FCDA49E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커스텀으로 작성된 커널 모듈</a:t>
            </a:r>
            <a:endParaRPr lang="en-US" altLang="ko-KR" dirty="0"/>
          </a:p>
          <a:p>
            <a:pPr lvl="1"/>
            <a:r>
              <a:rPr lang="en-US" altLang="ko-KR" dirty="0" err="1"/>
              <a:t>PicoProcess</a:t>
            </a:r>
            <a:r>
              <a:rPr lang="ko-KR" altLang="en-US" dirty="0"/>
              <a:t>가</a:t>
            </a:r>
            <a:r>
              <a:rPr lang="en-US" altLang="ko-KR" dirty="0"/>
              <a:t> </a:t>
            </a:r>
            <a:r>
              <a:rPr lang="ko-KR" altLang="en-US" dirty="0"/>
              <a:t>발생시킬 수 있는 </a:t>
            </a:r>
            <a:r>
              <a:rPr lang="en-US" altLang="ko-KR" dirty="0"/>
              <a:t>Event</a:t>
            </a:r>
            <a:r>
              <a:rPr lang="ko-KR" altLang="en-US" dirty="0"/>
              <a:t>를 전부 </a:t>
            </a:r>
            <a:r>
              <a:rPr lang="ko-KR" altLang="en-US" dirty="0" err="1"/>
              <a:t>핸들링하는</a:t>
            </a:r>
            <a:r>
              <a:rPr lang="ko-KR" altLang="en-US" dirty="0"/>
              <a:t> 역할을 맡음</a:t>
            </a:r>
            <a:endParaRPr lang="en-US" altLang="ko-KR" dirty="0"/>
          </a:p>
          <a:p>
            <a:r>
              <a:rPr lang="en-US" altLang="ko-KR" dirty="0"/>
              <a:t>WSL1 </a:t>
            </a:r>
            <a:r>
              <a:rPr lang="ko-KR" altLang="en-US" dirty="0"/>
              <a:t>에서는 </a:t>
            </a:r>
            <a:r>
              <a:rPr lang="en-US" altLang="ko-KR" dirty="0" err="1"/>
              <a:t>LXCore</a:t>
            </a:r>
            <a:r>
              <a:rPr lang="ko-KR" altLang="en-US" dirty="0"/>
              <a:t>가 </a:t>
            </a:r>
            <a:r>
              <a:rPr lang="en-US" altLang="ko-KR" dirty="0" err="1"/>
              <a:t>pico</a:t>
            </a:r>
            <a:r>
              <a:rPr lang="en-US" altLang="ko-KR" dirty="0"/>
              <a:t> provider</a:t>
            </a:r>
            <a:r>
              <a:rPr lang="ko-KR" altLang="en-US" dirty="0"/>
              <a:t>로써 </a:t>
            </a:r>
            <a:r>
              <a:rPr lang="en-US" altLang="ko-KR" dirty="0" err="1"/>
              <a:t>linux</a:t>
            </a:r>
            <a:r>
              <a:rPr lang="en-US" altLang="ko-KR" dirty="0"/>
              <a:t> process</a:t>
            </a:r>
            <a:r>
              <a:rPr lang="ko-KR" altLang="en-US" dirty="0"/>
              <a:t>를 생성하고 핸들링 함</a:t>
            </a:r>
            <a:endParaRPr lang="en-US" altLang="ko-KR" dirty="0"/>
          </a:p>
          <a:p>
            <a:r>
              <a:rPr lang="en-US" altLang="ko-KR" dirty="0"/>
              <a:t>Pico Process</a:t>
            </a:r>
            <a:r>
              <a:rPr lang="ko-KR" altLang="en-US" dirty="0"/>
              <a:t>를 핸들링 하는 </a:t>
            </a:r>
            <a:r>
              <a:rPr lang="en-US" altLang="ko-KR" dirty="0"/>
              <a:t>Pico API</a:t>
            </a:r>
            <a:r>
              <a:rPr lang="ko-KR" altLang="en-US" dirty="0"/>
              <a:t>를 제공</a:t>
            </a:r>
            <a:endParaRPr lang="en-US" altLang="ko-KR" dirty="0"/>
          </a:p>
          <a:p>
            <a:pPr lvl="1"/>
            <a:r>
              <a:rPr lang="en-US" altLang="ko-KR" dirty="0"/>
              <a:t>E.g., </a:t>
            </a:r>
            <a:r>
              <a:rPr lang="en-US" altLang="ko-KR" dirty="0" err="1"/>
              <a:t>PspCreatePicoProcess</a:t>
            </a:r>
            <a:r>
              <a:rPr lang="en-US" altLang="ko-KR" dirty="0"/>
              <a:t> – Create Pico </a:t>
            </a:r>
            <a:r>
              <a:rPr lang="en-US" altLang="ko-KR" dirty="0" err="1"/>
              <a:t>processees</a:t>
            </a:r>
            <a:endParaRPr lang="ko-KR" altLang="en-US" dirty="0"/>
          </a:p>
        </p:txBody>
      </p:sp>
      <p:pic>
        <p:nvPicPr>
          <p:cNvPr id="10" name="내용 개체 틀 5">
            <a:extLst>
              <a:ext uri="{FF2B5EF4-FFF2-40B4-BE49-F238E27FC236}">
                <a16:creationId xmlns:a16="http://schemas.microsoft.com/office/drawing/2014/main" id="{E02E27D9-1751-46E8-9613-DC042CCD7E2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27548"/>
            <a:ext cx="5181600" cy="3860229"/>
          </a:xfrm>
        </p:spPr>
      </p:pic>
    </p:spTree>
    <p:extLst>
      <p:ext uri="{BB962C8B-B14F-4D97-AF65-F5344CB8AC3E}">
        <p14:creationId xmlns:p14="http://schemas.microsoft.com/office/powerpoint/2010/main" val="622489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71EE2D-9AEC-456A-AFD7-EC42E73E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Pico Provider Security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54684188-D045-49AF-9CB4-1A09F5B9FB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PatchGuard</a:t>
            </a:r>
            <a:r>
              <a:rPr lang="ko-KR" altLang="en-US" dirty="0"/>
              <a:t>가 </a:t>
            </a:r>
            <a:r>
              <a:rPr lang="en-US" altLang="ko-KR" dirty="0"/>
              <a:t>Pico Provider</a:t>
            </a:r>
            <a:r>
              <a:rPr lang="ko-KR" altLang="en-US" dirty="0"/>
              <a:t>의 유일성을 보장함</a:t>
            </a:r>
            <a:endParaRPr lang="en-US" altLang="ko-KR" dirty="0"/>
          </a:p>
          <a:p>
            <a:pPr lvl="1"/>
            <a:r>
              <a:rPr lang="ko-KR" altLang="en-US" dirty="0"/>
              <a:t>윈도우의 </a:t>
            </a:r>
            <a:r>
              <a:rPr lang="en-US" altLang="ko-KR" dirty="0"/>
              <a:t>Anti Hooking Technology</a:t>
            </a:r>
          </a:p>
          <a:p>
            <a:pPr lvl="2"/>
            <a:r>
              <a:rPr lang="en-US" altLang="ko-KR" dirty="0"/>
              <a:t>Hooking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명령을 중간에 가로채는 행위</a:t>
            </a:r>
            <a:endParaRPr lang="en-US" altLang="ko-KR" dirty="0"/>
          </a:p>
          <a:p>
            <a:pPr lvl="1"/>
            <a:r>
              <a:rPr lang="en-US" altLang="ko-KR" dirty="0"/>
              <a:t>Pico Provider</a:t>
            </a:r>
            <a:r>
              <a:rPr lang="ko-KR" altLang="en-US" dirty="0"/>
              <a:t>가 제공하는 함수를 수정하거나 가짜 </a:t>
            </a:r>
            <a:r>
              <a:rPr lang="en-US" altLang="ko-KR" dirty="0"/>
              <a:t>Pico Provider </a:t>
            </a:r>
            <a:r>
              <a:rPr lang="ko-KR" altLang="en-US" dirty="0"/>
              <a:t>생성을 막는 역할</a:t>
            </a:r>
            <a:endParaRPr lang="en-US" altLang="ko-KR" dirty="0"/>
          </a:p>
          <a:p>
            <a:r>
              <a:rPr lang="ko-KR" altLang="en-US" dirty="0"/>
              <a:t>마이크로소프트 사에서 허용한 </a:t>
            </a:r>
            <a:r>
              <a:rPr lang="en-US" altLang="ko-KR" dirty="0"/>
              <a:t>Driver</a:t>
            </a:r>
            <a:r>
              <a:rPr lang="ko-KR" altLang="en-US" dirty="0"/>
              <a:t> </a:t>
            </a:r>
            <a:r>
              <a:rPr lang="en-US" altLang="ko-KR" dirty="0"/>
              <a:t>file</a:t>
            </a:r>
            <a:r>
              <a:rPr lang="ko-KR" altLang="en-US" dirty="0"/>
              <a:t>만 </a:t>
            </a:r>
            <a:r>
              <a:rPr lang="en-US" altLang="ko-KR" dirty="0"/>
              <a:t>Pico Provider</a:t>
            </a:r>
            <a:r>
              <a:rPr lang="ko-KR" altLang="en-US" dirty="0"/>
              <a:t>가 될 수 있음</a:t>
            </a:r>
            <a:endParaRPr lang="en-US" altLang="ko-KR" dirty="0"/>
          </a:p>
          <a:p>
            <a:pPr lvl="1"/>
            <a:r>
              <a:rPr lang="en-US" altLang="ko-KR" dirty="0"/>
              <a:t>Driver file</a:t>
            </a:r>
          </a:p>
          <a:p>
            <a:pPr lvl="2"/>
            <a:r>
              <a:rPr lang="ko-KR" altLang="en-US" dirty="0"/>
              <a:t>컴퓨터가 주변기기와 상호작용하는 것을 돕는 파일 </a:t>
            </a:r>
            <a:endParaRPr lang="en-US" altLang="ko-KR" dirty="0"/>
          </a:p>
          <a:p>
            <a:pPr lvl="1"/>
            <a:r>
              <a:rPr lang="en-US" altLang="ko-KR" dirty="0"/>
              <a:t>E.g., lxss.sys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0941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AAF8349-E61A-4B78-B2D8-7B4E380C5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LxSS</a:t>
            </a:r>
            <a:r>
              <a:rPr lang="en-US" altLang="ko-KR" dirty="0"/>
              <a:t> Components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3335F8E-1DD0-450F-8B61-20F964DF89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0790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1E61163B-7C11-4AE6-AA9B-386A17AA3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LXCore.sys</a:t>
            </a:r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7A1AC447-4976-421A-8DB2-F17833CD185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커널 모드 드라이버</a:t>
            </a:r>
            <a:endParaRPr lang="en-US" altLang="ko-KR" dirty="0"/>
          </a:p>
          <a:p>
            <a:r>
              <a:rPr lang="en-US" altLang="ko-KR" dirty="0"/>
              <a:t>Linux Compatible ABI/API</a:t>
            </a:r>
          </a:p>
          <a:p>
            <a:r>
              <a:rPr lang="en-US" altLang="ko-KR" dirty="0"/>
              <a:t>.sys file</a:t>
            </a:r>
            <a:r>
              <a:rPr lang="ko-KR" altLang="en-US" dirty="0"/>
              <a:t>로 구현</a:t>
            </a:r>
            <a:endParaRPr lang="en-US" altLang="ko-KR" dirty="0"/>
          </a:p>
          <a:p>
            <a:pPr lvl="1"/>
            <a:r>
              <a:rPr lang="ko-KR" altLang="en-US" dirty="0"/>
              <a:t>시스템 세팅과 변수로 구성되어 있음</a:t>
            </a:r>
            <a:endParaRPr lang="en-US" altLang="ko-KR" dirty="0"/>
          </a:p>
          <a:p>
            <a:r>
              <a:rPr lang="en-US" altLang="ko-KR" dirty="0"/>
              <a:t>NT Kernel</a:t>
            </a:r>
            <a:r>
              <a:rPr lang="ko-KR" altLang="en-US" dirty="0"/>
              <a:t>을 감싸는 </a:t>
            </a:r>
            <a:r>
              <a:rPr lang="en-US" altLang="ko-KR" dirty="0"/>
              <a:t>wrapper </a:t>
            </a:r>
            <a:r>
              <a:rPr lang="ko-KR" altLang="en-US" dirty="0"/>
              <a:t>구조</a:t>
            </a:r>
            <a:endParaRPr lang="en-US" altLang="ko-KR" dirty="0"/>
          </a:p>
          <a:p>
            <a:r>
              <a:rPr lang="ko-KR" altLang="en-US" dirty="0"/>
              <a:t>윈도우와 통신하기 위한 인터페이스를 제공</a:t>
            </a:r>
          </a:p>
        </p:txBody>
      </p:sp>
      <p:pic>
        <p:nvPicPr>
          <p:cNvPr id="10" name="Picture 2" descr="LXSS diagram">
            <a:extLst>
              <a:ext uri="{FF2B5EF4-FFF2-40B4-BE49-F238E27FC236}">
                <a16:creationId xmlns:a16="http://schemas.microsoft.com/office/drawing/2014/main" id="{1CE9FC93-9C42-47D2-A96F-03B690944EE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199" y="2434046"/>
            <a:ext cx="6330173" cy="2917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B95E120-39A6-426B-ABEB-6A319E90B49D}"/>
              </a:ext>
            </a:extLst>
          </p:cNvPr>
          <p:cNvSpPr txBox="1"/>
          <p:nvPr/>
        </p:nvSpPr>
        <p:spPr>
          <a:xfrm>
            <a:off x="6718663" y="4328160"/>
            <a:ext cx="4445726" cy="57476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453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37B14-18B0-4F1F-9356-4EB834E2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LXCore</a:t>
            </a:r>
            <a:r>
              <a:rPr lang="en-US" altLang="ko-KR" dirty="0"/>
              <a:t> Functionality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8B9C054-8AF4-46EC-B8CE-8B829167F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파이프 기능은 처음부터 끝까지 구현</a:t>
            </a:r>
            <a:endParaRPr lang="en-US" altLang="ko-KR" dirty="0"/>
          </a:p>
          <a:p>
            <a:pPr lvl="1"/>
            <a:r>
              <a:rPr lang="ko-KR" altLang="en-US" dirty="0"/>
              <a:t>파이프</a:t>
            </a:r>
            <a:endParaRPr lang="en-US" altLang="ko-KR" dirty="0"/>
          </a:p>
          <a:p>
            <a:pPr lvl="2"/>
            <a:r>
              <a:rPr lang="ko-KR" altLang="en-US" dirty="0"/>
              <a:t>여러 프로세스를 포크해서 각각의 명령어를 수행한 뒤 넘김</a:t>
            </a:r>
            <a:endParaRPr lang="en-US" altLang="ko-KR" dirty="0"/>
          </a:p>
          <a:p>
            <a:pPr lvl="2"/>
            <a:r>
              <a:rPr lang="en-US" altLang="ko-KR" dirty="0"/>
              <a:t>E.g., ls | sort ls</a:t>
            </a:r>
            <a:r>
              <a:rPr lang="ko-KR" altLang="en-US" dirty="0"/>
              <a:t>를 수행한 뒤 그 결과 값을 </a:t>
            </a:r>
            <a:r>
              <a:rPr lang="en-US" altLang="ko-KR" dirty="0"/>
              <a:t>sort </a:t>
            </a:r>
            <a:r>
              <a:rPr lang="ko-KR" altLang="en-US" dirty="0"/>
              <a:t>하게 됨</a:t>
            </a:r>
            <a:endParaRPr lang="en-US" altLang="ko-KR" dirty="0"/>
          </a:p>
          <a:p>
            <a:r>
              <a:rPr lang="ko-KR" altLang="en-US" dirty="0"/>
              <a:t>스케줄러는 </a:t>
            </a:r>
            <a:r>
              <a:rPr lang="en-US" altLang="ko-KR" dirty="0"/>
              <a:t>NT </a:t>
            </a:r>
            <a:r>
              <a:rPr lang="ko-KR" altLang="en-US" dirty="0"/>
              <a:t>스케줄러를 그대로 사용</a:t>
            </a:r>
            <a:endParaRPr lang="en-US" altLang="ko-KR" dirty="0"/>
          </a:p>
          <a:p>
            <a:pPr lvl="1"/>
            <a:r>
              <a:rPr lang="en-US" altLang="ko-KR" dirty="0"/>
              <a:t>Linux </a:t>
            </a:r>
            <a:r>
              <a:rPr lang="ko-KR" altLang="en-US" dirty="0"/>
              <a:t>특유의 스케줄러가 없기 때문</a:t>
            </a:r>
            <a:endParaRPr lang="en-US" altLang="ko-KR" dirty="0"/>
          </a:p>
          <a:p>
            <a:pPr lvl="1"/>
            <a:r>
              <a:rPr lang="ko-KR" altLang="en-US" dirty="0"/>
              <a:t>스케줄러</a:t>
            </a:r>
            <a:endParaRPr lang="en-US" altLang="ko-KR" dirty="0"/>
          </a:p>
          <a:p>
            <a:pPr lvl="2"/>
            <a:r>
              <a:rPr lang="ko-KR" altLang="en-US" dirty="0"/>
              <a:t>동작하는데 필요한 백그라운드 프로세스의 조율을 수행</a:t>
            </a:r>
            <a:endParaRPr lang="en-US" altLang="ko-KR" dirty="0"/>
          </a:p>
          <a:p>
            <a:r>
              <a:rPr lang="ko-KR" altLang="en-US" dirty="0"/>
              <a:t>파일시스템</a:t>
            </a:r>
            <a:endParaRPr lang="en-US" altLang="ko-KR" dirty="0"/>
          </a:p>
          <a:p>
            <a:pPr lvl="1"/>
            <a:r>
              <a:rPr lang="en-US" altLang="ko-KR" dirty="0"/>
              <a:t>NTFS</a:t>
            </a:r>
            <a:r>
              <a:rPr lang="ko-KR" altLang="en-US" dirty="0"/>
              <a:t>위에 리눅스 파일시스템을 구현</a:t>
            </a:r>
          </a:p>
        </p:txBody>
      </p:sp>
    </p:spTree>
    <p:extLst>
      <p:ext uri="{BB962C8B-B14F-4D97-AF65-F5344CB8AC3E}">
        <p14:creationId xmlns:p14="http://schemas.microsoft.com/office/powerpoint/2010/main" val="500855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105A89-FE4D-4D8C-A594-1B397E1AD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Communication Method on </a:t>
            </a:r>
            <a:r>
              <a:rPr lang="en-US" altLang="ko-KR" dirty="0" err="1"/>
              <a:t>LXCore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25CE23B-A77C-44B5-A2CB-42DBFCC72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Bus Interface</a:t>
            </a:r>
          </a:p>
          <a:p>
            <a:pPr lvl="1"/>
            <a:r>
              <a:rPr lang="en-US" altLang="ko-KR" dirty="0"/>
              <a:t>IOCTL</a:t>
            </a:r>
            <a:r>
              <a:rPr lang="ko-KR" altLang="en-US" dirty="0"/>
              <a:t>을 송수신하는 통신 인터페이스</a:t>
            </a:r>
            <a:endParaRPr lang="en-US" altLang="ko-KR" dirty="0"/>
          </a:p>
          <a:p>
            <a:r>
              <a:rPr lang="en-US" altLang="ko-KR" dirty="0"/>
              <a:t>System call</a:t>
            </a:r>
          </a:p>
          <a:p>
            <a:pPr lvl="1"/>
            <a:r>
              <a:rPr lang="en-US" altLang="ko-KR" dirty="0"/>
              <a:t>Linux</a:t>
            </a:r>
            <a:r>
              <a:rPr lang="ko-KR" altLang="en-US" dirty="0"/>
              <a:t> </a:t>
            </a:r>
            <a:r>
              <a:rPr lang="en-US" altLang="ko-KR" dirty="0"/>
              <a:t>instance</a:t>
            </a:r>
            <a:r>
              <a:rPr lang="ko-KR" altLang="en-US" dirty="0"/>
              <a:t>에서 내려오는 </a:t>
            </a:r>
            <a:r>
              <a:rPr lang="en-US" altLang="ko-KR" dirty="0"/>
              <a:t>system call</a:t>
            </a:r>
            <a:r>
              <a:rPr lang="ko-KR" altLang="en-US" dirty="0"/>
              <a:t>을 </a:t>
            </a:r>
            <a:r>
              <a:rPr lang="en-US" altLang="ko-KR" dirty="0" err="1"/>
              <a:t>NTKernel</a:t>
            </a:r>
            <a:r>
              <a:rPr lang="ko-KR" altLang="en-US" dirty="0"/>
              <a:t>이 지원하는 </a:t>
            </a:r>
            <a:r>
              <a:rPr lang="en-US" altLang="ko-KR" dirty="0" err="1"/>
              <a:t>syscall</a:t>
            </a:r>
            <a:r>
              <a:rPr lang="ko-KR" altLang="en-US" dirty="0"/>
              <a:t>로 변환</a:t>
            </a:r>
            <a:endParaRPr lang="en-US" altLang="ko-KR" dirty="0"/>
          </a:p>
          <a:p>
            <a:r>
              <a:rPr lang="en-US" altLang="ko-KR" dirty="0"/>
              <a:t>IOCTL</a:t>
            </a:r>
          </a:p>
          <a:p>
            <a:pPr lvl="1"/>
            <a:r>
              <a:rPr lang="ko-KR" altLang="en-US" dirty="0"/>
              <a:t>사용자와 커널 간에 소통을 위해 사용되는</a:t>
            </a:r>
            <a:r>
              <a:rPr lang="en-US" altLang="ko-KR" dirty="0"/>
              <a:t> </a:t>
            </a:r>
            <a:r>
              <a:rPr lang="ko-KR" altLang="en-US" dirty="0"/>
              <a:t>값</a:t>
            </a:r>
            <a:endParaRPr lang="en-US" altLang="ko-KR" dirty="0"/>
          </a:p>
          <a:p>
            <a:pPr lvl="1"/>
            <a:r>
              <a:rPr lang="en-US" altLang="ko-KR" dirty="0"/>
              <a:t>E.g.,</a:t>
            </a:r>
            <a:r>
              <a:rPr lang="ko-KR" altLang="en-US" dirty="0"/>
              <a:t> </a:t>
            </a:r>
            <a:r>
              <a:rPr lang="en-US" altLang="ko-KR" dirty="0"/>
              <a:t>0x220073 = IOCTL_ADSS_SET_INSTANCE_STATE</a:t>
            </a:r>
          </a:p>
        </p:txBody>
      </p:sp>
    </p:spTree>
    <p:extLst>
      <p:ext uri="{BB962C8B-B14F-4D97-AF65-F5344CB8AC3E}">
        <p14:creationId xmlns:p14="http://schemas.microsoft.com/office/powerpoint/2010/main" val="1190218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30B22A-97F2-4645-A07F-2AAA18682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Bash.exe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59F3E4-7C68-4A7F-9086-AB9F865A17A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Win32</a:t>
            </a:r>
            <a:r>
              <a:rPr lang="ko-KR" altLang="en-US" dirty="0"/>
              <a:t>측에서 동작하는 </a:t>
            </a:r>
            <a:r>
              <a:rPr lang="en-US" altLang="ko-KR" dirty="0"/>
              <a:t>launcher</a:t>
            </a:r>
          </a:p>
          <a:p>
            <a:r>
              <a:rPr lang="ko-KR" altLang="en-US" dirty="0"/>
              <a:t>유저가 입력하는 리눅스 명령어가 리눅스 인스턴스 내에서 실행됨</a:t>
            </a:r>
            <a:endParaRPr lang="en-US" altLang="ko-KR" dirty="0"/>
          </a:p>
          <a:p>
            <a:r>
              <a:rPr lang="ko-KR" altLang="en-US" dirty="0"/>
              <a:t>새로운 리눅스 인스턴스를 생성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Picture 2" descr="LXSS diagram">
            <a:extLst>
              <a:ext uri="{FF2B5EF4-FFF2-40B4-BE49-F238E27FC236}">
                <a16:creationId xmlns:a16="http://schemas.microsoft.com/office/drawing/2014/main" id="{4EA9D472-49A8-4B3E-8D05-8686B23FBC8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390614"/>
            <a:ext cx="6424398" cy="296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4BA071-4F17-44B9-90EE-BEC391907904}"/>
              </a:ext>
            </a:extLst>
          </p:cNvPr>
          <p:cNvSpPr txBox="1"/>
          <p:nvPr/>
        </p:nvSpPr>
        <p:spPr>
          <a:xfrm>
            <a:off x="6314724" y="2780614"/>
            <a:ext cx="753236" cy="87085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3125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7C7C3D-2120-41B7-9D1E-EE3571C08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LXSS Manager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91FBD0-EC0C-48B7-B5DC-1B5CF99E854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윈도우 프로세스와 리눅스 프로세스 사이의 중재자 역할</a:t>
            </a:r>
            <a:endParaRPr lang="en-US" altLang="ko-KR" dirty="0"/>
          </a:p>
          <a:p>
            <a:r>
              <a:rPr lang="ko-KR" altLang="en-US" dirty="0"/>
              <a:t>윈도우 내부에서는 </a:t>
            </a:r>
            <a:r>
              <a:rPr lang="en-US" altLang="ko-KR" dirty="0"/>
              <a:t>.</a:t>
            </a:r>
            <a:r>
              <a:rPr lang="en-US" altLang="ko-KR" dirty="0" err="1"/>
              <a:t>dll</a:t>
            </a:r>
            <a:r>
              <a:rPr lang="en-US" altLang="ko-KR" dirty="0"/>
              <a:t> </a:t>
            </a:r>
            <a:r>
              <a:rPr lang="ko-KR" altLang="en-US" dirty="0"/>
              <a:t>파일</a:t>
            </a:r>
            <a:endParaRPr lang="en-US" altLang="ko-KR" dirty="0"/>
          </a:p>
          <a:p>
            <a:r>
              <a:rPr lang="en-US" altLang="ko-KR" dirty="0"/>
              <a:t>Bash.exe </a:t>
            </a:r>
            <a:r>
              <a:rPr lang="ko-KR" altLang="en-US" dirty="0"/>
              <a:t>와 </a:t>
            </a:r>
            <a:r>
              <a:rPr lang="en-US" altLang="ko-KR" dirty="0"/>
              <a:t>COM</a:t>
            </a:r>
            <a:r>
              <a:rPr lang="ko-KR" altLang="en-US" dirty="0"/>
              <a:t>을 통해서 통신을 받을 수 있음</a:t>
            </a:r>
            <a:endParaRPr lang="en-US" altLang="ko-KR" dirty="0"/>
          </a:p>
          <a:p>
            <a:pPr lvl="1"/>
            <a:r>
              <a:rPr lang="en-US" altLang="ko-KR" dirty="0"/>
              <a:t>Component object model</a:t>
            </a:r>
          </a:p>
          <a:p>
            <a:pPr lvl="2"/>
            <a:r>
              <a:rPr lang="ko-KR" altLang="en-US" dirty="0"/>
              <a:t>응용 프로그램 인터페이스 표준으로 응용프로그램끼리 소통하는데 사용하는 인터페이스</a:t>
            </a:r>
            <a:endParaRPr lang="en-US" altLang="ko-KR" dirty="0"/>
          </a:p>
          <a:p>
            <a:r>
              <a:rPr lang="en-US" altLang="ko-KR" dirty="0"/>
              <a:t>COM</a:t>
            </a:r>
            <a:r>
              <a:rPr lang="ko-KR" altLang="en-US" dirty="0"/>
              <a:t>을 통해 받은 정보를 </a:t>
            </a:r>
            <a:r>
              <a:rPr lang="en-US" altLang="ko-KR" dirty="0" err="1"/>
              <a:t>ioctl</a:t>
            </a:r>
            <a:r>
              <a:rPr lang="ko-KR" altLang="en-US" dirty="0"/>
              <a:t>로 변환하여 드라이버에게 전달</a:t>
            </a:r>
            <a:endParaRPr lang="en-US" altLang="ko-KR" dirty="0"/>
          </a:p>
        </p:txBody>
      </p:sp>
      <p:pic>
        <p:nvPicPr>
          <p:cNvPr id="6" name="Picture 2" descr="LXSS diagram">
            <a:extLst>
              <a:ext uri="{FF2B5EF4-FFF2-40B4-BE49-F238E27FC236}">
                <a16:creationId xmlns:a16="http://schemas.microsoft.com/office/drawing/2014/main" id="{3EE03D43-7D92-4DB4-8251-59228FE9196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2" y="2373945"/>
            <a:ext cx="6443533" cy="2970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EAED9A-A8C1-441B-95CA-E0588449AEA3}"/>
              </a:ext>
            </a:extLst>
          </p:cNvPr>
          <p:cNvSpPr txBox="1"/>
          <p:nvPr/>
        </p:nvSpPr>
        <p:spPr>
          <a:xfrm>
            <a:off x="7437120" y="2761299"/>
            <a:ext cx="1301931" cy="87085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046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30B22A-97F2-4645-A07F-2AAA18682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init.exe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59F3E4-7C68-4A7F-9086-AB9F865A17A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시스템이 종료될 때까지 계속 실행되는 데몬 프로세스</a:t>
            </a:r>
            <a:endParaRPr lang="en-US" altLang="ko-KR" dirty="0"/>
          </a:p>
          <a:p>
            <a:r>
              <a:rPr lang="ko-KR" altLang="en-US" dirty="0"/>
              <a:t>다른 모든 프로세스의 부모 프로세스</a:t>
            </a:r>
            <a:endParaRPr lang="en-US" altLang="ko-KR" dirty="0"/>
          </a:p>
          <a:p>
            <a:r>
              <a:rPr lang="ko-KR" altLang="en-US" dirty="0"/>
              <a:t>리눅스를 구현하려면 무조건 있어야 하는 핵심적인 프로세스</a:t>
            </a:r>
            <a:endParaRPr lang="en-US" altLang="ko-KR" dirty="0"/>
          </a:p>
          <a:p>
            <a:r>
              <a:rPr lang="ko-KR" altLang="en-US" dirty="0"/>
              <a:t>운영체제와 사용자를 이어주는 </a:t>
            </a:r>
            <a:r>
              <a:rPr lang="en-US" altLang="ko-KR" dirty="0"/>
              <a:t>bash </a:t>
            </a:r>
            <a:r>
              <a:rPr lang="ko-KR" altLang="en-US" dirty="0"/>
              <a:t>쉘을 </a:t>
            </a:r>
            <a:r>
              <a:rPr lang="en-US" altLang="ko-KR" dirty="0"/>
              <a:t>fork</a:t>
            </a:r>
            <a:r>
              <a:rPr lang="ko-KR" altLang="en-US" dirty="0"/>
              <a:t>로 생성</a:t>
            </a:r>
            <a:endParaRPr lang="en-US" altLang="ko-KR" dirty="0"/>
          </a:p>
          <a:p>
            <a:pPr lvl="1"/>
            <a:r>
              <a:rPr lang="en-US" altLang="ko-KR" dirty="0"/>
              <a:t>Fork</a:t>
            </a:r>
          </a:p>
          <a:p>
            <a:pPr lvl="1"/>
            <a:r>
              <a:rPr lang="ko-KR" altLang="en-US" dirty="0"/>
              <a:t>리눅스는 프로세스를 새로 생성할 때 복사해서 만듦</a:t>
            </a:r>
            <a:endParaRPr lang="en-US" altLang="ko-KR" dirty="0"/>
          </a:p>
        </p:txBody>
      </p:sp>
      <p:pic>
        <p:nvPicPr>
          <p:cNvPr id="5" name="Picture 2" descr="LXSS diagram">
            <a:extLst>
              <a:ext uri="{FF2B5EF4-FFF2-40B4-BE49-F238E27FC236}">
                <a16:creationId xmlns:a16="http://schemas.microsoft.com/office/drawing/2014/main" id="{4EA9D472-49A8-4B3E-8D05-8686B23FBC8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390614"/>
            <a:ext cx="6424398" cy="296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4BA071-4F17-44B9-90EE-BEC391907904}"/>
              </a:ext>
            </a:extLst>
          </p:cNvPr>
          <p:cNvSpPr txBox="1"/>
          <p:nvPr/>
        </p:nvSpPr>
        <p:spPr>
          <a:xfrm>
            <a:off x="9237217" y="3121273"/>
            <a:ext cx="713605" cy="44667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133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30B22A-97F2-4645-A07F-2AAA18682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IPC Mechanisms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59F3E4-7C68-4A7F-9086-AB9F865A17A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Bus Interface</a:t>
            </a:r>
          </a:p>
          <a:p>
            <a:pPr lvl="1"/>
            <a:r>
              <a:rPr lang="en-US" altLang="ko-KR" dirty="0"/>
              <a:t>LX Session manager</a:t>
            </a:r>
            <a:r>
              <a:rPr lang="ko-KR" altLang="en-US" dirty="0"/>
              <a:t>와 </a:t>
            </a:r>
            <a:r>
              <a:rPr lang="en-US" altLang="ko-KR" dirty="0" err="1"/>
              <a:t>linux</a:t>
            </a:r>
            <a:r>
              <a:rPr lang="en-US" altLang="ko-KR" dirty="0"/>
              <a:t> interface </a:t>
            </a:r>
            <a:r>
              <a:rPr lang="ko-KR" altLang="en-US" dirty="0"/>
              <a:t>간의 통신을 위해 생성</a:t>
            </a:r>
            <a:endParaRPr lang="en-US" altLang="ko-KR" dirty="0"/>
          </a:p>
          <a:p>
            <a:r>
              <a:rPr lang="en-US" altLang="ko-KR" dirty="0"/>
              <a:t>System call</a:t>
            </a:r>
          </a:p>
          <a:p>
            <a:pPr lvl="1"/>
            <a:r>
              <a:rPr lang="en-US" altLang="ko-KR" dirty="0"/>
              <a:t>Linux</a:t>
            </a:r>
            <a:r>
              <a:rPr lang="ko-KR" altLang="en-US" dirty="0"/>
              <a:t> </a:t>
            </a:r>
            <a:r>
              <a:rPr lang="en-US" altLang="ko-KR" dirty="0"/>
              <a:t>instance</a:t>
            </a:r>
            <a:r>
              <a:rPr lang="ko-KR" altLang="en-US" dirty="0"/>
              <a:t>에서 내려오는 </a:t>
            </a:r>
            <a:r>
              <a:rPr lang="en-US" altLang="ko-KR" dirty="0"/>
              <a:t>system call</a:t>
            </a:r>
            <a:r>
              <a:rPr lang="ko-KR" altLang="en-US" dirty="0"/>
              <a:t>을 </a:t>
            </a:r>
            <a:r>
              <a:rPr lang="en-US" altLang="ko-KR" dirty="0" err="1"/>
              <a:t>NTKernel</a:t>
            </a:r>
            <a:r>
              <a:rPr lang="ko-KR" altLang="en-US" dirty="0"/>
              <a:t>이 지원하는 </a:t>
            </a:r>
            <a:r>
              <a:rPr lang="en-US" altLang="ko-KR" dirty="0" err="1"/>
              <a:t>syscall</a:t>
            </a:r>
            <a:r>
              <a:rPr lang="ko-KR" altLang="en-US" dirty="0"/>
              <a:t>로 변환</a:t>
            </a:r>
            <a:endParaRPr lang="en-US" altLang="ko-KR" dirty="0"/>
          </a:p>
          <a:p>
            <a:r>
              <a:rPr lang="en-US" altLang="ko-KR" dirty="0"/>
              <a:t>IOCTL</a:t>
            </a:r>
          </a:p>
          <a:p>
            <a:pPr lvl="1"/>
            <a:r>
              <a:rPr lang="ko-KR" altLang="en-US" dirty="0"/>
              <a:t>사용자와 커널 간에 소통을 위해 사용되는</a:t>
            </a:r>
            <a:r>
              <a:rPr lang="en-US" altLang="ko-KR" dirty="0"/>
              <a:t> </a:t>
            </a:r>
            <a:r>
              <a:rPr lang="ko-KR" altLang="en-US" dirty="0"/>
              <a:t>값</a:t>
            </a:r>
            <a:endParaRPr lang="en-US" altLang="ko-KR" dirty="0"/>
          </a:p>
          <a:p>
            <a:pPr lvl="1"/>
            <a:r>
              <a:rPr lang="ko-KR" altLang="en-US" dirty="0"/>
              <a:t>이 값이 </a:t>
            </a:r>
            <a:r>
              <a:rPr lang="en-US" altLang="ko-KR" dirty="0"/>
              <a:t>Bus</a:t>
            </a:r>
            <a:r>
              <a:rPr lang="ko-KR" altLang="en-US" dirty="0"/>
              <a:t>를 통해 전달됨</a:t>
            </a:r>
            <a:endParaRPr lang="en-US" altLang="ko-KR" dirty="0"/>
          </a:p>
          <a:p>
            <a:pPr lvl="1"/>
            <a:r>
              <a:rPr lang="en-US" altLang="ko-KR" dirty="0"/>
              <a:t>E.g.,</a:t>
            </a:r>
            <a:r>
              <a:rPr lang="ko-KR" altLang="en-US" dirty="0"/>
              <a:t> </a:t>
            </a:r>
            <a:r>
              <a:rPr lang="en-US" altLang="ko-KR" dirty="0"/>
              <a:t>0x220073 = IOCTL_ADSS_SET_INSTANCE_STATE</a:t>
            </a:r>
          </a:p>
        </p:txBody>
      </p:sp>
      <p:pic>
        <p:nvPicPr>
          <p:cNvPr id="5" name="Picture 2" descr="LXSS diagram">
            <a:extLst>
              <a:ext uri="{FF2B5EF4-FFF2-40B4-BE49-F238E27FC236}">
                <a16:creationId xmlns:a16="http://schemas.microsoft.com/office/drawing/2014/main" id="{4EA9D472-49A8-4B3E-8D05-8686B23FBC8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390614"/>
            <a:ext cx="6424398" cy="296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075811-CDFD-4A90-B4DC-4B0E1327152D}"/>
              </a:ext>
            </a:extLst>
          </p:cNvPr>
          <p:cNvSpPr txBox="1"/>
          <p:nvPr/>
        </p:nvSpPr>
        <p:spPr>
          <a:xfrm>
            <a:off x="8018018" y="3647896"/>
            <a:ext cx="2892030" cy="86135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5440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8FCE83-FE12-40E1-B827-E7384826B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D234AC-2EF1-453F-BB7E-F6EB675AC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ko-KR" dirty="0"/>
              <a:t>WSL Structure</a:t>
            </a:r>
          </a:p>
          <a:p>
            <a:r>
              <a:rPr lang="en-US" altLang="ko-KR" dirty="0"/>
              <a:t>Pico Process and Pico Provider</a:t>
            </a:r>
          </a:p>
          <a:p>
            <a:r>
              <a:rPr lang="en-US" altLang="ko-KR" dirty="0" err="1"/>
              <a:t>LxSS</a:t>
            </a:r>
            <a:r>
              <a:rPr lang="en-US" altLang="ko-KR" dirty="0"/>
              <a:t> Components</a:t>
            </a:r>
          </a:p>
          <a:p>
            <a:pPr marL="685165" lvl="1"/>
            <a:r>
              <a:rPr lang="en-US" altLang="ko-KR" dirty="0" err="1"/>
              <a:t>LxCore</a:t>
            </a:r>
            <a:endParaRPr lang="en-US" altLang="ko-KR" dirty="0"/>
          </a:p>
          <a:p>
            <a:pPr marL="685165" lvl="1"/>
            <a:r>
              <a:rPr lang="en-US" altLang="ko-KR" dirty="0"/>
              <a:t>Bash.exe</a:t>
            </a:r>
          </a:p>
          <a:p>
            <a:pPr marL="685165" lvl="1"/>
            <a:r>
              <a:rPr lang="en-US" altLang="ko-KR" dirty="0" err="1"/>
              <a:t>LxSSManager</a:t>
            </a:r>
            <a:endParaRPr lang="en-US" altLang="ko-KR" dirty="0"/>
          </a:p>
          <a:p>
            <a:pPr marL="685165" lvl="1"/>
            <a:r>
              <a:rPr lang="en-US" altLang="ko-KR" dirty="0"/>
              <a:t>Init.exe</a:t>
            </a:r>
          </a:p>
          <a:p>
            <a:pPr marL="685165" lvl="1"/>
            <a:r>
              <a:rPr lang="en-US" altLang="ko-KR" dirty="0"/>
              <a:t>IPC mechanisms</a:t>
            </a:r>
          </a:p>
          <a:p>
            <a:pPr marL="685165" lvl="1"/>
            <a:r>
              <a:rPr lang="en-US" altLang="ko-KR" dirty="0"/>
              <a:t>WSL file System</a:t>
            </a:r>
          </a:p>
        </p:txBody>
      </p:sp>
    </p:spTree>
    <p:extLst>
      <p:ext uri="{BB962C8B-B14F-4D97-AF65-F5344CB8AC3E}">
        <p14:creationId xmlns:p14="http://schemas.microsoft.com/office/powerpoint/2010/main" val="2982426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955109-0E23-4AF2-A8E7-5DA4EA9F0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WSL Flow Overview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C47BE4-FC43-4392-ACCF-E67022E43C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Windows </a:t>
            </a:r>
            <a:r>
              <a:rPr lang="ko-KR" altLang="en-US" dirty="0"/>
              <a:t>사용자가 </a:t>
            </a:r>
            <a:r>
              <a:rPr lang="en-US" altLang="ko-KR" dirty="0"/>
              <a:t>Bash.exe</a:t>
            </a:r>
            <a:r>
              <a:rPr lang="ko-KR" altLang="en-US" dirty="0"/>
              <a:t>를 통해 리눅스 명령을 전달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COM</a:t>
            </a:r>
            <a:r>
              <a:rPr lang="ko-KR" altLang="en-US" dirty="0"/>
              <a:t>을 통해 </a:t>
            </a:r>
            <a:r>
              <a:rPr lang="en-US" altLang="ko-KR" dirty="0"/>
              <a:t>LX Session manager service</a:t>
            </a:r>
            <a:r>
              <a:rPr lang="ko-KR" altLang="en-US" dirty="0"/>
              <a:t>가 받은 결과를 </a:t>
            </a:r>
            <a:r>
              <a:rPr lang="en-US" altLang="ko-KR" dirty="0" err="1"/>
              <a:t>ioctl</a:t>
            </a:r>
            <a:r>
              <a:rPr lang="ko-KR" altLang="en-US" dirty="0"/>
              <a:t>로 변경하여 만들어진 </a:t>
            </a:r>
            <a:r>
              <a:rPr lang="en-US" altLang="ko-KR" dirty="0"/>
              <a:t>Bus</a:t>
            </a:r>
            <a:r>
              <a:rPr lang="ko-KR" altLang="en-US" dirty="0"/>
              <a:t>를 통해서 드라이버 파일로 전달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dirty="0" err="1"/>
              <a:t>LXCore</a:t>
            </a:r>
            <a:r>
              <a:rPr lang="en-US" altLang="ko-KR" dirty="0"/>
              <a:t>/LXSS </a:t>
            </a:r>
            <a:r>
              <a:rPr lang="ko-KR" altLang="en-US" dirty="0"/>
              <a:t>드라이버 파일이 버스를 통해 </a:t>
            </a:r>
            <a:r>
              <a:rPr lang="en-US" altLang="ko-KR" dirty="0" err="1"/>
              <a:t>init</a:t>
            </a:r>
            <a:r>
              <a:rPr lang="ko-KR" altLang="en-US" dirty="0"/>
              <a:t>에게 명령을 전달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Init </a:t>
            </a:r>
            <a:r>
              <a:rPr lang="en-US" altLang="ko-KR" dirty="0" err="1"/>
              <a:t>데몬이</a:t>
            </a:r>
            <a:r>
              <a:rPr lang="ko-KR" altLang="en-US" dirty="0"/>
              <a:t> </a:t>
            </a:r>
            <a:r>
              <a:rPr lang="en-US" altLang="ko-KR" dirty="0"/>
              <a:t>bash </a:t>
            </a:r>
            <a:r>
              <a:rPr lang="ko-KR" altLang="en-US" dirty="0"/>
              <a:t>쉘을 생성하고 시스템 콜이 </a:t>
            </a:r>
            <a:r>
              <a:rPr lang="en-US" altLang="ko-KR" dirty="0" err="1"/>
              <a:t>LXCore</a:t>
            </a:r>
            <a:r>
              <a:rPr lang="ko-KR" altLang="en-US" dirty="0"/>
              <a:t> 드라이버에게 전달되어 </a:t>
            </a:r>
            <a:r>
              <a:rPr lang="en-US" altLang="ko-KR" dirty="0" err="1"/>
              <a:t>NTKernel</a:t>
            </a:r>
            <a:r>
              <a:rPr lang="en-US" altLang="ko-KR" dirty="0"/>
              <a:t> </a:t>
            </a:r>
            <a:r>
              <a:rPr lang="ko-KR" altLang="en-US" dirty="0"/>
              <a:t>시스템 </a:t>
            </a:r>
            <a:r>
              <a:rPr lang="ko-KR" altLang="en-US" dirty="0" err="1"/>
              <a:t>콜로</a:t>
            </a:r>
            <a:r>
              <a:rPr lang="ko-KR" altLang="en-US" dirty="0"/>
              <a:t> 변환</a:t>
            </a:r>
          </a:p>
        </p:txBody>
      </p:sp>
      <p:pic>
        <p:nvPicPr>
          <p:cNvPr id="5" name="Picture 2" descr="LXSS diagram">
            <a:extLst>
              <a:ext uri="{FF2B5EF4-FFF2-40B4-BE49-F238E27FC236}">
                <a16:creationId xmlns:a16="http://schemas.microsoft.com/office/drawing/2014/main" id="{8D57D2AF-2C75-4885-BA28-E6AF9D6466A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402542"/>
            <a:ext cx="6398522" cy="294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래픽 5" descr="배지 단색으로 채워진">
            <a:extLst>
              <a:ext uri="{FF2B5EF4-FFF2-40B4-BE49-F238E27FC236}">
                <a16:creationId xmlns:a16="http://schemas.microsoft.com/office/drawing/2014/main" id="{540FA87C-6BA5-4780-92FA-EAFA5AB055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29575" y="3814857"/>
            <a:ext cx="342805" cy="342805"/>
          </a:xfrm>
          <a:prstGeom prst="rect">
            <a:avLst/>
          </a:prstGeom>
        </p:spPr>
      </p:pic>
      <p:pic>
        <p:nvPicPr>
          <p:cNvPr id="10" name="그래픽 9" descr="배지 1 단색으로 채워진">
            <a:extLst>
              <a:ext uri="{FF2B5EF4-FFF2-40B4-BE49-F238E27FC236}">
                <a16:creationId xmlns:a16="http://schemas.microsoft.com/office/drawing/2014/main" id="{E4F9F0A2-94A0-4662-A0AB-4F9E8764F22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65207" y="2893218"/>
            <a:ext cx="342805" cy="342805"/>
          </a:xfrm>
          <a:prstGeom prst="rect">
            <a:avLst/>
          </a:prstGeom>
        </p:spPr>
      </p:pic>
      <p:pic>
        <p:nvPicPr>
          <p:cNvPr id="12" name="그래픽 11" descr="배지 3 단색으로 채워진">
            <a:extLst>
              <a:ext uri="{FF2B5EF4-FFF2-40B4-BE49-F238E27FC236}">
                <a16:creationId xmlns:a16="http://schemas.microsoft.com/office/drawing/2014/main" id="{3B5D71CF-DBB3-461B-ADFD-FC426830589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48940" y="4071937"/>
            <a:ext cx="342805" cy="342805"/>
          </a:xfrm>
          <a:prstGeom prst="rect">
            <a:avLst/>
          </a:prstGeom>
        </p:spPr>
      </p:pic>
      <p:pic>
        <p:nvPicPr>
          <p:cNvPr id="14" name="그래픽 13" descr="배지 4 단색으로 채워진">
            <a:extLst>
              <a:ext uri="{FF2B5EF4-FFF2-40B4-BE49-F238E27FC236}">
                <a16:creationId xmlns:a16="http://schemas.microsoft.com/office/drawing/2014/main" id="{A7437946-07ED-48E3-955F-77FDB1D5001F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89510" y="3814856"/>
            <a:ext cx="342805" cy="34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926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C4C0C1-A92F-43AE-A56C-B4D362A67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WSL File System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38BBC1-EAC5-490C-A01F-FA797E806B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VFS</a:t>
            </a:r>
          </a:p>
          <a:p>
            <a:pPr lvl="1"/>
            <a:r>
              <a:rPr lang="ko-KR" altLang="en-US" dirty="0"/>
              <a:t>리눅스에서 제공하는 </a:t>
            </a:r>
            <a:r>
              <a:rPr lang="en-US" altLang="ko-KR" dirty="0"/>
              <a:t>Virtual File System</a:t>
            </a:r>
          </a:p>
          <a:p>
            <a:pPr lvl="1"/>
            <a:r>
              <a:rPr lang="ko-KR" altLang="en-US" dirty="0"/>
              <a:t>여러 개의 파일시스템에 </a:t>
            </a:r>
            <a:r>
              <a:rPr lang="ko-KR" altLang="en-US" dirty="0" err="1"/>
              <a:t>구애받지</a:t>
            </a:r>
            <a:r>
              <a:rPr lang="ko-KR" altLang="en-US" dirty="0"/>
              <a:t> 않고 공통의 시스템콜 계층을 제공</a:t>
            </a:r>
            <a:endParaRPr lang="en-US" altLang="ko-KR" dirty="0"/>
          </a:p>
          <a:p>
            <a:r>
              <a:rPr lang="en-US" altLang="ko-KR" dirty="0" err="1"/>
              <a:t>VolFs</a:t>
            </a:r>
            <a:endParaRPr lang="en-US" altLang="ko-KR" dirty="0"/>
          </a:p>
          <a:p>
            <a:pPr lvl="1"/>
            <a:r>
              <a:rPr lang="en-US" altLang="ko-KR" dirty="0"/>
              <a:t>Volume Management File System</a:t>
            </a:r>
          </a:p>
          <a:p>
            <a:pPr lvl="1"/>
            <a:r>
              <a:rPr lang="en-US" altLang="ko-KR" dirty="0"/>
              <a:t>Volume Management</a:t>
            </a:r>
          </a:p>
          <a:p>
            <a:pPr lvl="2"/>
            <a:r>
              <a:rPr lang="en-US" altLang="ko-KR" dirty="0"/>
              <a:t>Physical drive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ko-KR" altLang="en-US" dirty="0"/>
              <a:t>나눠진 정보 </a:t>
            </a:r>
            <a:r>
              <a:rPr lang="en-US" altLang="ko-KR" dirty="0"/>
              <a:t>virtual</a:t>
            </a:r>
            <a:r>
              <a:rPr lang="ko-KR" altLang="en-US" dirty="0"/>
              <a:t>로 합쳐서 처리</a:t>
            </a:r>
            <a:endParaRPr lang="en-US" altLang="ko-KR" dirty="0"/>
          </a:p>
          <a:p>
            <a:r>
              <a:rPr lang="en-US" altLang="ko-KR" dirty="0" err="1"/>
              <a:t>DrvFs</a:t>
            </a:r>
            <a:endParaRPr lang="en-US" altLang="ko-KR" dirty="0"/>
          </a:p>
          <a:p>
            <a:pPr lvl="1"/>
            <a:r>
              <a:rPr lang="en-US" altLang="ko-KR" dirty="0"/>
              <a:t>Drive File System</a:t>
            </a:r>
          </a:p>
          <a:p>
            <a:pPr lvl="1"/>
            <a:r>
              <a:rPr lang="en-US" altLang="ko-KR" dirty="0"/>
              <a:t>Windows</a:t>
            </a:r>
            <a:r>
              <a:rPr lang="ko-KR" altLang="en-US" dirty="0"/>
              <a:t>측의 파일시스템이 </a:t>
            </a:r>
            <a:r>
              <a:rPr lang="en-US" altLang="ko-KR" dirty="0"/>
              <a:t>Mount</a:t>
            </a:r>
            <a:r>
              <a:rPr lang="ko-KR" altLang="en-US" dirty="0"/>
              <a:t>됨 </a:t>
            </a:r>
            <a:r>
              <a:rPr lang="en-US" altLang="ko-KR" dirty="0"/>
              <a:t>Windows</a:t>
            </a:r>
            <a:r>
              <a:rPr lang="ko-KR" altLang="en-US" dirty="0"/>
              <a:t>측 파일 옮기는데 사용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내용 개체 틀 6">
            <a:extLst>
              <a:ext uri="{FF2B5EF4-FFF2-40B4-BE49-F238E27FC236}">
                <a16:creationId xmlns:a16="http://schemas.microsoft.com/office/drawing/2014/main" id="{01ED82D2-51AE-4496-A700-F5D8904BC1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199" y="2371241"/>
            <a:ext cx="5933797" cy="3170885"/>
          </a:xfrm>
        </p:spPr>
      </p:pic>
    </p:spTree>
    <p:extLst>
      <p:ext uri="{BB962C8B-B14F-4D97-AF65-F5344CB8AC3E}">
        <p14:creationId xmlns:p14="http://schemas.microsoft.com/office/powerpoint/2010/main" val="2926815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F2C44C-0064-4D61-B675-4A7F92533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C723D2-86D0-422A-8E1C-6C00860D6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ko-KR" dirty="0"/>
              <a:t>LxCore.sys</a:t>
            </a:r>
            <a:r>
              <a:rPr lang="ko-KR" altLang="en-US" dirty="0"/>
              <a:t>파일이 </a:t>
            </a:r>
            <a:r>
              <a:rPr lang="ko-KR" altLang="en-US" dirty="0" err="1"/>
              <a:t>linux</a:t>
            </a:r>
            <a:r>
              <a:rPr lang="ko-KR" altLang="en-US" dirty="0"/>
              <a:t> </a:t>
            </a:r>
            <a:r>
              <a:rPr lang="ko-KR" altLang="en-US" dirty="0" err="1"/>
              <a:t>compatible</a:t>
            </a:r>
            <a:r>
              <a:rPr lang="ko-KR" altLang="en-US" dirty="0"/>
              <a:t> </a:t>
            </a:r>
            <a:r>
              <a:rPr lang="ko-KR" altLang="en-US" dirty="0" err="1"/>
              <a:t>API를</a:t>
            </a:r>
            <a:r>
              <a:rPr lang="ko-KR" altLang="en-US" dirty="0"/>
              <a:t> </a:t>
            </a:r>
            <a:r>
              <a:rPr lang="ko-KR" altLang="en-US" dirty="0" err="1"/>
              <a:t>제공하므로써</a:t>
            </a:r>
            <a:r>
              <a:rPr lang="ko-KR" altLang="en-US" dirty="0"/>
              <a:t> </a:t>
            </a:r>
            <a:r>
              <a:rPr lang="ko-KR" altLang="en-US" dirty="0" err="1"/>
              <a:t>WSL을</a:t>
            </a:r>
            <a:r>
              <a:rPr lang="ko-KR" altLang="en-US" dirty="0"/>
              <a:t> 구현</a:t>
            </a:r>
          </a:p>
          <a:p>
            <a:r>
              <a:rPr lang="en-US" altLang="ko-KR" dirty="0"/>
              <a:t>Pico </a:t>
            </a:r>
            <a:r>
              <a:rPr lang="en-US" altLang="ko-KR" dirty="0" err="1"/>
              <a:t>proces</a:t>
            </a:r>
            <a:r>
              <a:rPr lang="ko-KR" altLang="en-US" dirty="0"/>
              <a:t>여야 하는 이유</a:t>
            </a:r>
            <a:endParaRPr lang="en-US" altLang="ko-KR" dirty="0"/>
          </a:p>
          <a:p>
            <a:pPr marL="685165" lvl="1"/>
            <a:r>
              <a:rPr lang="ko-KR" altLang="en-US" dirty="0"/>
              <a:t>비어 있는 프로세스 이기 때문에 </a:t>
            </a:r>
            <a:r>
              <a:rPr lang="en-US" altLang="ko-KR" dirty="0" err="1"/>
              <a:t>linux</a:t>
            </a:r>
            <a:r>
              <a:rPr lang="ko-KR" altLang="en-US" dirty="0"/>
              <a:t>측 바이너리를 넣는다면 </a:t>
            </a:r>
            <a:r>
              <a:rPr lang="en-US" altLang="ko-KR" dirty="0"/>
              <a:t>WSL</a:t>
            </a:r>
            <a:r>
              <a:rPr lang="ko-KR" altLang="en-US" dirty="0"/>
              <a:t>을 만들어 낼 수 있음</a:t>
            </a:r>
            <a:endParaRPr lang="en-US" altLang="ko-KR" dirty="0"/>
          </a:p>
          <a:p>
            <a:pPr marL="685165" lvl="1"/>
            <a:r>
              <a:rPr lang="en-US" altLang="ko-KR" dirty="0" err="1"/>
              <a:t>LxSSManager</a:t>
            </a:r>
            <a:r>
              <a:rPr lang="ko-KR" altLang="en-US" dirty="0"/>
              <a:t>는 </a:t>
            </a:r>
            <a:r>
              <a:rPr lang="ko-KR" altLang="en-US" dirty="0" err="1"/>
              <a:t>윈도우스측과</a:t>
            </a:r>
            <a:r>
              <a:rPr lang="ko-KR" altLang="en-US" dirty="0"/>
              <a:t> 소통하는데 사용됨</a:t>
            </a:r>
            <a:endParaRPr lang="en-US" altLang="ko-KR" dirty="0"/>
          </a:p>
          <a:p>
            <a:r>
              <a:rPr lang="ko-KR" altLang="en-US" dirty="0"/>
              <a:t>실제 시스템콜은</a:t>
            </a:r>
            <a:r>
              <a:rPr lang="en-US" altLang="ko-KR" dirty="0"/>
              <a:t> </a:t>
            </a:r>
            <a:r>
              <a:rPr lang="en-US" altLang="ko-KR" dirty="0" err="1"/>
              <a:t>NTKernel</a:t>
            </a:r>
            <a:r>
              <a:rPr lang="ko-KR" altLang="en-US" dirty="0"/>
              <a:t>을 기반으로 구현해야 하기 때문에 </a:t>
            </a:r>
            <a:r>
              <a:rPr lang="en-US" altLang="ko-KR" dirty="0" err="1"/>
              <a:t>linux</a:t>
            </a:r>
            <a:r>
              <a:rPr lang="ko-KR" altLang="en-US" dirty="0"/>
              <a:t>측 명령을 </a:t>
            </a:r>
            <a:r>
              <a:rPr lang="en-US" altLang="ko-KR" dirty="0" err="1"/>
              <a:t>NTKernel</a:t>
            </a:r>
            <a:r>
              <a:rPr lang="en-US" altLang="ko-KR" dirty="0"/>
              <a:t> </a:t>
            </a:r>
            <a:r>
              <a:rPr lang="ko-KR" altLang="en-US" dirty="0" err="1"/>
              <a:t>시스템콜로</a:t>
            </a:r>
            <a:r>
              <a:rPr lang="ko-KR" altLang="en-US" dirty="0"/>
              <a:t> 변환하는 과정이 필요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102851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C660F0-1C41-45BC-9573-D7188D250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Future Works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BEA6F8-4272-4A98-9D39-C23C0CA39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834" y="1807457"/>
            <a:ext cx="10515600" cy="4638676"/>
          </a:xfrm>
        </p:spPr>
        <p:txBody>
          <a:bodyPr/>
          <a:lstStyle/>
          <a:p>
            <a:r>
              <a:rPr lang="ko-KR" altLang="en-US" dirty="0"/>
              <a:t>내부 컴포넌트를 좀 더 상세하게 조사</a:t>
            </a:r>
            <a:endParaRPr lang="en-US" altLang="ko-KR" dirty="0"/>
          </a:p>
          <a:p>
            <a:r>
              <a:rPr lang="en-US" altLang="ko-KR" dirty="0"/>
              <a:t>COM, BUS, IOCTL</a:t>
            </a:r>
            <a:r>
              <a:rPr lang="ko-KR" altLang="en-US" dirty="0"/>
              <a:t>을 상세히 조사</a:t>
            </a:r>
            <a:endParaRPr lang="en-US" altLang="ko-KR" dirty="0"/>
          </a:p>
          <a:p>
            <a:r>
              <a:rPr lang="en-US" altLang="ko-KR" dirty="0" err="1"/>
              <a:t>BlackHat</a:t>
            </a:r>
            <a:r>
              <a:rPr lang="ko-KR" altLang="en-US" dirty="0"/>
              <a:t>에서 설명된 보안적인 취약점을 전부 이해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72970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8A11C52-F05F-49D8-AF97-4CC0475B4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WSL Structure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A1ACE9-A17F-45DC-8FAC-BBDD314C1F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243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DA91E8B-09B4-45DA-8970-770E92B14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WSL?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32D42A4-027F-4758-8BC0-C652963D23F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Window Subsystem for Linux</a:t>
            </a:r>
          </a:p>
          <a:p>
            <a:r>
              <a:rPr lang="en-US" altLang="ko-KR" dirty="0"/>
              <a:t>NT was initially designed to allow subsystems to operate without being tied to kernel</a:t>
            </a:r>
          </a:p>
          <a:p>
            <a:pPr lvl="1"/>
            <a:r>
              <a:rPr lang="en-US" altLang="ko-KR" dirty="0"/>
              <a:t>POSIX – The API standard of Unix</a:t>
            </a:r>
          </a:p>
          <a:p>
            <a:r>
              <a:rPr lang="en-US" altLang="ko-KR" dirty="0"/>
              <a:t>Linux is injected into Environment subsystems area</a:t>
            </a:r>
          </a:p>
          <a:p>
            <a:endParaRPr lang="ko-KR" alt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9ED4A4C-49BE-4939-A85A-8D5520D3F4E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3982" y="836174"/>
            <a:ext cx="4409818" cy="565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1468F17-4EAB-47C0-81DA-C0F7ADEF2F36}"/>
              </a:ext>
            </a:extLst>
          </p:cNvPr>
          <p:cNvSpPr txBox="1"/>
          <p:nvPr/>
        </p:nvSpPr>
        <p:spPr>
          <a:xfrm>
            <a:off x="9250129" y="1641635"/>
            <a:ext cx="1888696" cy="78278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085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0A316FAB-6DA0-415C-BF6E-6D6AEA48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WSL Structure Diagram</a:t>
            </a:r>
            <a:endParaRPr lang="ko-KR" altLang="en-US" dirty="0"/>
          </a:p>
        </p:txBody>
      </p:sp>
      <p:sp>
        <p:nvSpPr>
          <p:cNvPr id="14" name="내용 개체 틀 13">
            <a:extLst>
              <a:ext uri="{FF2B5EF4-FFF2-40B4-BE49-F238E27FC236}">
                <a16:creationId xmlns:a16="http://schemas.microsoft.com/office/drawing/2014/main" id="{1D2DCF0A-8CE7-44C5-B376-2FBB6A900C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Bash.exe</a:t>
            </a:r>
          </a:p>
          <a:p>
            <a:pPr lvl="1"/>
            <a:r>
              <a:rPr lang="ko-KR" altLang="en-US" dirty="0"/>
              <a:t>실제 리눅스 명령을 유저로부터 받는 프로그램</a:t>
            </a:r>
            <a:endParaRPr lang="en-US" altLang="ko-KR" dirty="0"/>
          </a:p>
          <a:p>
            <a:r>
              <a:rPr lang="en-US" altLang="ko-KR" dirty="0"/>
              <a:t>LX Session manager service</a:t>
            </a:r>
          </a:p>
          <a:p>
            <a:pPr lvl="1"/>
            <a:r>
              <a:rPr lang="ko-KR" altLang="en-US" dirty="0"/>
              <a:t>리눅스</a:t>
            </a:r>
            <a:r>
              <a:rPr lang="en-US" altLang="ko-KR" dirty="0"/>
              <a:t> </a:t>
            </a:r>
            <a:r>
              <a:rPr lang="ko-KR" altLang="en-US" dirty="0"/>
              <a:t>인스턴스 핸들링</a:t>
            </a:r>
            <a:endParaRPr lang="en-US" altLang="ko-KR" dirty="0"/>
          </a:p>
          <a:p>
            <a:r>
              <a:rPr lang="en-US" altLang="ko-KR" dirty="0" err="1"/>
              <a:t>LXCore</a:t>
            </a:r>
            <a:r>
              <a:rPr lang="en-US" altLang="ko-KR" dirty="0"/>
              <a:t>/LXSS</a:t>
            </a:r>
          </a:p>
          <a:p>
            <a:pPr lvl="1"/>
            <a:r>
              <a:rPr lang="ko-KR" altLang="en-US" dirty="0"/>
              <a:t>리눅스 시스템콜을 </a:t>
            </a:r>
            <a:r>
              <a:rPr lang="en-US" altLang="ko-KR" dirty="0" err="1"/>
              <a:t>NTKernel</a:t>
            </a:r>
            <a:r>
              <a:rPr lang="en-US" altLang="ko-KR" dirty="0"/>
              <a:t> </a:t>
            </a:r>
            <a:r>
              <a:rPr lang="ko-KR" altLang="en-US" dirty="0"/>
              <a:t>시스템 </a:t>
            </a:r>
            <a:r>
              <a:rPr lang="ko-KR" altLang="en-US" dirty="0" err="1"/>
              <a:t>콜로</a:t>
            </a:r>
            <a:r>
              <a:rPr lang="ko-KR" altLang="en-US" dirty="0"/>
              <a:t> 변환</a:t>
            </a:r>
            <a:endParaRPr lang="en-US" altLang="ko-KR" dirty="0"/>
          </a:p>
          <a:p>
            <a:r>
              <a:rPr lang="en-US" altLang="ko-KR" dirty="0"/>
              <a:t>Init</a:t>
            </a:r>
          </a:p>
          <a:p>
            <a:pPr lvl="1"/>
            <a:r>
              <a:rPr lang="ko-KR" altLang="en-US" dirty="0"/>
              <a:t>리눅스 인스턴스의 모든 프로세스의 부모 프로세스</a:t>
            </a:r>
          </a:p>
        </p:txBody>
      </p:sp>
      <p:pic>
        <p:nvPicPr>
          <p:cNvPr id="1026" name="Picture 2" descr="LXSS diagram">
            <a:extLst>
              <a:ext uri="{FF2B5EF4-FFF2-40B4-BE49-F238E27FC236}">
                <a16:creationId xmlns:a16="http://schemas.microsoft.com/office/drawing/2014/main" id="{3354AF51-A682-446A-9C36-70AB1716828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380418"/>
            <a:ext cx="6446520" cy="2971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782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0511EB-5A15-424C-AAD7-2478EB455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231B50-29C7-4767-8314-58133C35B7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WSL</a:t>
            </a:r>
          </a:p>
          <a:p>
            <a:pPr lvl="1"/>
            <a:r>
              <a:rPr lang="en-US" altLang="ko-KR" dirty="0"/>
              <a:t>Lx Session manager service</a:t>
            </a:r>
          </a:p>
          <a:p>
            <a:pPr lvl="2"/>
            <a:r>
              <a:rPr lang="ko-KR" altLang="en-US" dirty="0"/>
              <a:t>리눅스</a:t>
            </a:r>
            <a:r>
              <a:rPr lang="en-US" altLang="ko-KR" dirty="0"/>
              <a:t> </a:t>
            </a:r>
            <a:r>
              <a:rPr lang="ko-KR" altLang="en-US" dirty="0"/>
              <a:t>인스턴스 핸들링</a:t>
            </a:r>
            <a:endParaRPr lang="en-US" altLang="ko-KR" dirty="0"/>
          </a:p>
          <a:p>
            <a:pPr lvl="1"/>
            <a:r>
              <a:rPr lang="en-US" altLang="ko-KR" dirty="0" err="1"/>
              <a:t>LXCore</a:t>
            </a:r>
            <a:r>
              <a:rPr lang="en-US" altLang="ko-KR" dirty="0"/>
              <a:t>/LXSS</a:t>
            </a:r>
          </a:p>
          <a:p>
            <a:pPr lvl="2"/>
            <a:r>
              <a:rPr lang="en-US" altLang="ko-KR" dirty="0"/>
              <a:t>Pico Provider</a:t>
            </a:r>
          </a:p>
          <a:p>
            <a:pPr lvl="2"/>
            <a:r>
              <a:rPr lang="ko-KR" altLang="en-US" dirty="0"/>
              <a:t>리눅스 시스템콜을 </a:t>
            </a:r>
            <a:r>
              <a:rPr lang="en-US" altLang="ko-KR" dirty="0" err="1"/>
              <a:t>NTKernel</a:t>
            </a:r>
            <a:r>
              <a:rPr lang="en-US" altLang="ko-KR" dirty="0"/>
              <a:t> </a:t>
            </a:r>
            <a:r>
              <a:rPr lang="ko-KR" altLang="en-US" dirty="0"/>
              <a:t>시스템 </a:t>
            </a:r>
            <a:r>
              <a:rPr lang="ko-KR" altLang="en-US" dirty="0" err="1"/>
              <a:t>콜로</a:t>
            </a:r>
            <a:r>
              <a:rPr lang="ko-KR" altLang="en-US" dirty="0"/>
              <a:t> 변환</a:t>
            </a:r>
            <a:endParaRPr lang="en-US" altLang="ko-KR" dirty="0"/>
          </a:p>
          <a:p>
            <a:pPr lvl="1"/>
            <a:r>
              <a:rPr lang="en-US" altLang="ko-KR" dirty="0"/>
              <a:t>Pico processes</a:t>
            </a:r>
          </a:p>
          <a:p>
            <a:pPr lvl="2"/>
            <a:r>
              <a:rPr lang="en-US" altLang="ko-KR" dirty="0"/>
              <a:t>Address space</a:t>
            </a:r>
            <a:r>
              <a:rPr lang="ko-KR" altLang="en-US" dirty="0"/>
              <a:t>가 없기에 </a:t>
            </a:r>
            <a:r>
              <a:rPr lang="en-US" altLang="ko-KR" dirty="0"/>
              <a:t>ELF64 binary</a:t>
            </a:r>
            <a:r>
              <a:rPr lang="ko-KR" altLang="en-US" dirty="0"/>
              <a:t>를 집어넣으면 리눅스 파일이 됨</a:t>
            </a:r>
            <a:endParaRPr lang="en-US" altLang="ko-KR" dirty="0"/>
          </a:p>
          <a:p>
            <a:r>
              <a:rPr lang="en-US" altLang="ko-KR" dirty="0"/>
              <a:t>ELF64 binary</a:t>
            </a:r>
          </a:p>
          <a:p>
            <a:pPr lvl="1"/>
            <a:r>
              <a:rPr lang="ko-KR" altLang="en-US" dirty="0"/>
              <a:t>리눅스의 표준 바이너리 파일 형식</a:t>
            </a:r>
          </a:p>
          <a:p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5B5516F-55A0-4067-928C-6C949CE0A0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817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AAF8349-E61A-4B78-B2D8-7B4E380C5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Pico Process and Pico Providers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3335F8E-1DD0-450F-8B61-20F964DF89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8552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44D8318-F3B3-4C25-8CD8-716F71DED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Minimal Process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493121B-DC7C-4045-BA77-3004D5F12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WSL</a:t>
            </a:r>
            <a:r>
              <a:rPr lang="ko-KR" altLang="en-US" dirty="0"/>
              <a:t>의 </a:t>
            </a:r>
            <a:r>
              <a:rPr lang="en-US" altLang="ko-KR" dirty="0"/>
              <a:t>Linux Instance</a:t>
            </a:r>
            <a:r>
              <a:rPr lang="ko-KR" altLang="en-US" dirty="0"/>
              <a:t>의 프로세스는 </a:t>
            </a:r>
            <a:r>
              <a:rPr lang="en-US" altLang="ko-KR" dirty="0"/>
              <a:t>Pico Process</a:t>
            </a:r>
          </a:p>
          <a:p>
            <a:r>
              <a:rPr lang="en-US" altLang="ko-KR" dirty="0"/>
              <a:t>Minimal process</a:t>
            </a:r>
            <a:r>
              <a:rPr lang="ko-KR" altLang="en-US" dirty="0"/>
              <a:t>는</a:t>
            </a:r>
            <a:r>
              <a:rPr lang="en-US" altLang="ko-KR" dirty="0"/>
              <a:t> Pico process</a:t>
            </a:r>
            <a:r>
              <a:rPr lang="ko-KR" altLang="en-US" dirty="0"/>
              <a:t>를 포함하는 개념</a:t>
            </a:r>
            <a:endParaRPr lang="en-US" altLang="ko-KR" dirty="0"/>
          </a:p>
          <a:p>
            <a:r>
              <a:rPr lang="ko-KR" altLang="en-US" dirty="0"/>
              <a:t>일반 프로세스와 달리 </a:t>
            </a:r>
            <a:r>
              <a:rPr lang="en-US" altLang="ko-KR" dirty="0"/>
              <a:t>Address space</a:t>
            </a:r>
            <a:r>
              <a:rPr lang="ko-KR" altLang="en-US" dirty="0"/>
              <a:t>가 비어 있는 프로세스</a:t>
            </a:r>
            <a:endParaRPr lang="en-US" altLang="ko-KR" dirty="0"/>
          </a:p>
          <a:p>
            <a:r>
              <a:rPr lang="en-US" altLang="ko-KR" dirty="0"/>
              <a:t>Address space </a:t>
            </a:r>
            <a:r>
              <a:rPr lang="ko-KR" altLang="en-US" dirty="0"/>
              <a:t>내부</a:t>
            </a:r>
            <a:endParaRPr lang="en-US" altLang="ko-KR" dirty="0"/>
          </a:p>
          <a:p>
            <a:pPr lvl="1"/>
            <a:r>
              <a:rPr lang="en-US" altLang="ko-KR" dirty="0"/>
              <a:t>Process Environment Block</a:t>
            </a:r>
          </a:p>
          <a:p>
            <a:pPr lvl="1"/>
            <a:r>
              <a:rPr lang="en-US" altLang="ko-KR" dirty="0"/>
              <a:t>Thread Environment Block</a:t>
            </a:r>
          </a:p>
          <a:p>
            <a:pPr lvl="2"/>
            <a:r>
              <a:rPr lang="ko-KR" altLang="en-US" dirty="0"/>
              <a:t>프로세스</a:t>
            </a:r>
            <a:r>
              <a:rPr lang="en-US" altLang="ko-KR" dirty="0"/>
              <a:t>/</a:t>
            </a:r>
            <a:r>
              <a:rPr lang="ko-KR" altLang="en-US" dirty="0"/>
              <a:t>스레드 정보를 담고 있는 구조체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01651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7690E4-FDE8-40E5-91D0-AF754D0C0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Pico Process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3BCFF9-7D9A-42E8-80F9-255B95CA4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Pico Provider</a:t>
            </a:r>
            <a:r>
              <a:rPr lang="ko-KR" altLang="en-US" dirty="0"/>
              <a:t>가 </a:t>
            </a:r>
            <a:r>
              <a:rPr lang="ko-KR" altLang="en-US" dirty="0" err="1"/>
              <a:t>핸들링하는</a:t>
            </a:r>
            <a:r>
              <a:rPr lang="ko-KR" altLang="en-US" dirty="0"/>
              <a:t> </a:t>
            </a:r>
            <a:r>
              <a:rPr lang="en-US" altLang="ko-KR" dirty="0"/>
              <a:t>Minimal Process</a:t>
            </a:r>
          </a:p>
          <a:p>
            <a:pPr lvl="1"/>
            <a:r>
              <a:rPr lang="en-US" altLang="ko-KR" dirty="0"/>
              <a:t>Pico Process</a:t>
            </a:r>
            <a:r>
              <a:rPr lang="ko-KR" altLang="en-US" dirty="0"/>
              <a:t>의 모든 </a:t>
            </a:r>
            <a:r>
              <a:rPr lang="en-US" altLang="ko-KR" dirty="0"/>
              <a:t>Event</a:t>
            </a:r>
            <a:r>
              <a:rPr lang="ko-KR" altLang="en-US" dirty="0"/>
              <a:t>는 </a:t>
            </a:r>
            <a:r>
              <a:rPr lang="en-US" altLang="ko-KR" dirty="0"/>
              <a:t>Pico Provider</a:t>
            </a:r>
            <a:r>
              <a:rPr lang="ko-KR" altLang="en-US" dirty="0"/>
              <a:t>에게 </a:t>
            </a:r>
            <a:r>
              <a:rPr lang="en-US" altLang="ko-KR" dirty="0"/>
              <a:t>Notify</a:t>
            </a:r>
          </a:p>
          <a:p>
            <a:pPr lvl="1"/>
            <a:r>
              <a:rPr lang="en-US" altLang="ko-KR" dirty="0"/>
              <a:t>WSL</a:t>
            </a:r>
            <a:r>
              <a:rPr lang="ko-KR" altLang="en-US" dirty="0"/>
              <a:t>에서는 </a:t>
            </a:r>
            <a:r>
              <a:rPr lang="en-US" altLang="ko-KR" dirty="0"/>
              <a:t>Linux </a:t>
            </a:r>
            <a:r>
              <a:rPr lang="ko-KR" altLang="en-US" dirty="0"/>
              <a:t>표준 파일 형식 </a:t>
            </a:r>
            <a:r>
              <a:rPr lang="en-US" altLang="ko-KR" dirty="0"/>
              <a:t>ELF64 binary </a:t>
            </a:r>
            <a:r>
              <a:rPr lang="ko-KR" altLang="en-US" dirty="0"/>
              <a:t>구조</a:t>
            </a:r>
            <a:endParaRPr lang="en-US" altLang="ko-KR" dirty="0"/>
          </a:p>
          <a:p>
            <a:r>
              <a:rPr lang="en-US" altLang="ko-KR" dirty="0"/>
              <a:t>E.g.,</a:t>
            </a:r>
            <a:r>
              <a:rPr lang="ko-KR" altLang="en-US" dirty="0"/>
              <a:t> </a:t>
            </a:r>
            <a:r>
              <a:rPr lang="en-US" altLang="ko-KR" dirty="0"/>
              <a:t>System call, Stack Trace</a:t>
            </a:r>
          </a:p>
          <a:p>
            <a:pPr lvl="1"/>
            <a:r>
              <a:rPr lang="en-US" altLang="ko-KR" dirty="0"/>
              <a:t>Stack Trace</a:t>
            </a:r>
          </a:p>
          <a:p>
            <a:pPr lvl="2"/>
            <a:r>
              <a:rPr lang="ko-KR" altLang="en-US" dirty="0"/>
              <a:t>실행시점 스택 프레임 상태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54773792"/>
      </p:ext>
    </p:extLst>
  </p:cSld>
  <p:clrMapOvr>
    <a:masterClrMapping/>
  </p:clrMapOvr>
</p:sld>
</file>

<file path=ppt/theme/theme1.xml><?xml version="1.0" encoding="utf-8"?>
<a:theme xmlns:a="http://schemas.openxmlformats.org/drawingml/2006/main" name="One Lis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Britannic Bold"/>
        <a:ea typeface="본명조 Heavy"/>
        <a:cs typeface=""/>
      </a:majorFont>
      <a:minorFont>
        <a:latin typeface="Amaranth"/>
        <a:ea typeface="본고딕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2EDE3412-EFF5-4690-9B6E-675B9B7DDBD1}" vid="{D35ADE08-6298-4040-BCAC-34889558571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hit 220103_수정</Template>
  <TotalTime>184</TotalTime>
  <Words>825</Words>
  <Application>Microsoft Office PowerPoint</Application>
  <PresentationFormat>와이드스크린</PresentationFormat>
  <Paragraphs>150</Paragraphs>
  <Slides>23</Slides>
  <Notes>0</Notes>
  <HiddenSlides>2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4" baseType="lpstr">
      <vt:lpstr>One List</vt:lpstr>
      <vt:lpstr>WSL</vt:lpstr>
      <vt:lpstr>Contents</vt:lpstr>
      <vt:lpstr>WSL Structure</vt:lpstr>
      <vt:lpstr>What is WSL?</vt:lpstr>
      <vt:lpstr>WSL Structure Diagram</vt:lpstr>
      <vt:lpstr>PowerPoint 프레젠테이션</vt:lpstr>
      <vt:lpstr>Pico Process and Pico Providers</vt:lpstr>
      <vt:lpstr>Minimal Process</vt:lpstr>
      <vt:lpstr>Pico Process</vt:lpstr>
      <vt:lpstr>Pico Providers</vt:lpstr>
      <vt:lpstr>Pico Provider Security</vt:lpstr>
      <vt:lpstr>LxSS Components</vt:lpstr>
      <vt:lpstr>LXCore.sys</vt:lpstr>
      <vt:lpstr>LXCore Functionality</vt:lpstr>
      <vt:lpstr>Communication Method on LXCore</vt:lpstr>
      <vt:lpstr>Bash.exe</vt:lpstr>
      <vt:lpstr>LXSS Manager</vt:lpstr>
      <vt:lpstr>init.exe</vt:lpstr>
      <vt:lpstr>IPC Mechanisms</vt:lpstr>
      <vt:lpstr>WSL Flow Overview</vt:lpstr>
      <vt:lpstr>WSL File System</vt:lpstr>
      <vt:lpstr>Conclusion</vt:lpstr>
      <vt:lpstr>Future 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WSL</dc:title>
  <dc:creator>손수민</dc:creator>
  <cp:lastModifiedBy>손수민</cp:lastModifiedBy>
  <cp:revision>20</cp:revision>
  <cp:lastPrinted>2016-11-28T00:53:03Z</cp:lastPrinted>
  <dcterms:created xsi:type="dcterms:W3CDTF">2022-03-18T06:04:03Z</dcterms:created>
  <dcterms:modified xsi:type="dcterms:W3CDTF">2022-03-21T07:50:55Z</dcterms:modified>
</cp:coreProperties>
</file>